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9" r:id="rId1"/>
  </p:sldMasterIdLst>
  <p:notesMasterIdLst>
    <p:notesMasterId r:id="rId43"/>
  </p:notesMasterIdLst>
  <p:sldIdLst>
    <p:sldId id="256" r:id="rId2"/>
    <p:sldId id="335" r:id="rId3"/>
    <p:sldId id="266" r:id="rId4"/>
    <p:sldId id="380" r:id="rId5"/>
    <p:sldId id="383" r:id="rId6"/>
    <p:sldId id="384" r:id="rId7"/>
    <p:sldId id="385" r:id="rId8"/>
    <p:sldId id="391" r:id="rId9"/>
    <p:sldId id="392" r:id="rId10"/>
    <p:sldId id="390" r:id="rId11"/>
    <p:sldId id="393" r:id="rId12"/>
    <p:sldId id="269" r:id="rId13"/>
    <p:sldId id="270" r:id="rId14"/>
    <p:sldId id="394" r:id="rId15"/>
    <p:sldId id="395" r:id="rId16"/>
    <p:sldId id="397" r:id="rId17"/>
    <p:sldId id="396" r:id="rId18"/>
    <p:sldId id="386" r:id="rId19"/>
    <p:sldId id="387" r:id="rId20"/>
    <p:sldId id="271" r:id="rId21"/>
    <p:sldId id="399" r:id="rId22"/>
    <p:sldId id="398" r:id="rId23"/>
    <p:sldId id="400" r:id="rId24"/>
    <p:sldId id="401" r:id="rId25"/>
    <p:sldId id="402" r:id="rId26"/>
    <p:sldId id="403" r:id="rId27"/>
    <p:sldId id="367" r:id="rId28"/>
    <p:sldId id="368" r:id="rId29"/>
    <p:sldId id="369" r:id="rId30"/>
    <p:sldId id="370" r:id="rId31"/>
    <p:sldId id="371" r:id="rId32"/>
    <p:sldId id="372" r:id="rId33"/>
    <p:sldId id="373" r:id="rId34"/>
    <p:sldId id="272" r:id="rId35"/>
    <p:sldId id="407" r:id="rId36"/>
    <p:sldId id="405" r:id="rId37"/>
    <p:sldId id="404" r:id="rId38"/>
    <p:sldId id="406" r:id="rId39"/>
    <p:sldId id="388" r:id="rId40"/>
    <p:sldId id="389" r:id="rId41"/>
    <p:sldId id="267" r:id="rId42"/>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01"/>
    <p:restoredTop sz="91744"/>
  </p:normalViewPr>
  <p:slideViewPr>
    <p:cSldViewPr snapToGrid="0">
      <p:cViewPr>
        <p:scale>
          <a:sx n="119" d="100"/>
          <a:sy n="119" d="100"/>
        </p:scale>
        <p:origin x="488" y="200"/>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0.png>
</file>

<file path=ppt/media/image11.png>
</file>

<file path=ppt/media/image12.tiff>
</file>

<file path=ppt/media/image13.png>
</file>

<file path=ppt/media/image14.png>
</file>

<file path=ppt/media/image15.png>
</file>

<file path=ppt/media/image16.png>
</file>

<file path=ppt/media/image17.png>
</file>

<file path=ppt/media/image18.tiff>
</file>

<file path=ppt/media/image19.tiff>
</file>

<file path=ppt/media/image2.tiff>
</file>

<file path=ppt/media/image20.tiff>
</file>

<file path=ppt/media/image21.tiff>
</file>

<file path=ppt/media/image22.png>
</file>

<file path=ppt/media/image23.png>
</file>

<file path=ppt/media/image24.png>
</file>

<file path=ppt/media/image27.tiff>
</file>

<file path=ppt/media/image28.tiff>
</file>

<file path=ppt/media/image29.tiff>
</file>

<file path=ppt/media/image3.tiff>
</file>

<file path=ppt/media/image30.tiff>
</file>

<file path=ppt/media/image31.tiff>
</file>

<file path=ppt/media/image4.tif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F501E4-2F38-EB46-B131-CBC17317FB5F}" type="datetimeFigureOut">
              <a:rPr lang="en-CN" smtClean="0"/>
              <a:t>2023/3/23</a:t>
            </a:fld>
            <a:endParaRPr lang="en-C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3FDB99-8EF4-CB44-B440-B8509EB52378}" type="slidenum">
              <a:rPr lang="en-CN" smtClean="0"/>
              <a:t>‹#›</a:t>
            </a:fld>
            <a:endParaRPr lang="en-CN"/>
          </a:p>
        </p:txBody>
      </p:sp>
    </p:spTree>
    <p:extLst>
      <p:ext uri="{BB962C8B-B14F-4D97-AF65-F5344CB8AC3E}">
        <p14:creationId xmlns:p14="http://schemas.microsoft.com/office/powerpoint/2010/main" val="150752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2855138-7A44-E944-8DA5-63E0804FC676}" type="datetime1">
              <a:rPr lang="en-US" altLang="zh-CN" smtClean="0"/>
              <a:t>3/23/23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172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8817B215-4D7F-8240-8217-A7F445566DEB}" type="datetime1">
              <a:rPr lang="en-US" altLang="zh-CN" smtClean="0"/>
              <a:t>3/23/23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33570284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6712416-8E9E-3E45-B27F-9EBB1E8E9B09}" type="datetime1">
              <a:rPr lang="en-US" altLang="zh-CN" smtClean="0"/>
              <a:t>3/23/23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2818871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lvl1pPr>
              <a:lnSpc>
                <a:spcPct val="120000"/>
              </a:lnSpc>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p>
            <a:fld id="{F72ED0A2-C571-D746-8E77-C7603BC1D354}" type="datetime1">
              <a:rPr lang="en-US" altLang="zh-CN" smtClean="0"/>
              <a:t>3/23/23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1781637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6936B03B-A861-0641-9E40-7340967FA0B5}" type="datetime1">
              <a:rPr lang="en-US" altLang="zh-CN" smtClean="0"/>
              <a:t>3/23/23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853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890263"/>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2960" y="1295401"/>
            <a:ext cx="3703320" cy="4573694"/>
          </a:xfrm>
        </p:spPr>
        <p:txBody>
          <a:bodyPr/>
          <a:lstStyle>
            <a:lvl1pPr>
              <a:lnSpc>
                <a:spcPct val="120000"/>
              </a:lnSpc>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Content Placeholder 3"/>
          <p:cNvSpPr>
            <a:spLocks noGrp="1"/>
          </p:cNvSpPr>
          <p:nvPr>
            <p:ph sz="half" idx="2"/>
          </p:nvPr>
        </p:nvSpPr>
        <p:spPr>
          <a:xfrm>
            <a:off x="4663440" y="1295401"/>
            <a:ext cx="3703320" cy="4573694"/>
          </a:xfrm>
        </p:spPr>
        <p:txBody>
          <a:bodyPr/>
          <a:lstStyle>
            <a:lvl1pPr>
              <a:lnSpc>
                <a:spcPct val="120000"/>
              </a:lnSpc>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5" name="Date Placeholder 4"/>
          <p:cNvSpPr>
            <a:spLocks noGrp="1"/>
          </p:cNvSpPr>
          <p:nvPr>
            <p:ph type="dt" sz="half" idx="10"/>
          </p:nvPr>
        </p:nvSpPr>
        <p:spPr/>
        <p:txBody>
          <a:bodyPr/>
          <a:lstStyle/>
          <a:p>
            <a:fld id="{2512EF93-B760-4442-8149-9B0307CA2803}" type="datetime1">
              <a:rPr lang="en-US" altLang="zh-CN" smtClean="0"/>
              <a:t>3/23/23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70815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5"/>
            <a:ext cx="7543800" cy="907196"/>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286934"/>
            <a:ext cx="3703320" cy="81280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22960" y="2099734"/>
            <a:ext cx="3703320" cy="3769361"/>
          </a:xfrm>
        </p:spPr>
        <p:txBody>
          <a:bodyPr/>
          <a:lstStyle>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5" name="Text Placeholder 4"/>
          <p:cNvSpPr>
            <a:spLocks noGrp="1"/>
          </p:cNvSpPr>
          <p:nvPr>
            <p:ph type="body" sz="quarter" idx="3"/>
          </p:nvPr>
        </p:nvSpPr>
        <p:spPr>
          <a:xfrm>
            <a:off x="4663440" y="1286934"/>
            <a:ext cx="3703320" cy="81280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63440" y="2099734"/>
            <a:ext cx="3703320" cy="3769360"/>
          </a:xfrm>
        </p:spPr>
        <p:txBody>
          <a:bodyPr/>
          <a:lstStyle>
            <a:lvl1pPr>
              <a:lnSpc>
                <a:spcPct val="120000"/>
              </a:lnSpc>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7" name="Date Placeholder 6"/>
          <p:cNvSpPr>
            <a:spLocks noGrp="1"/>
          </p:cNvSpPr>
          <p:nvPr>
            <p:ph type="dt" sz="half" idx="10"/>
          </p:nvPr>
        </p:nvSpPr>
        <p:spPr/>
        <p:txBody>
          <a:bodyPr/>
          <a:lstStyle/>
          <a:p>
            <a:fld id="{07E9B5EA-F780-734D-B6DD-CCB9D4B398B2}" type="datetime1">
              <a:rPr lang="en-US" altLang="zh-CN" smtClean="0"/>
              <a:t>3/23/23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4014165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0E5F2A31-2DA2-5345-9176-C4725B7B21AE}" type="datetime1">
              <a:rPr lang="en-US" altLang="zh-CN" smtClean="0"/>
              <a:t>3/23/23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3377147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693EB3F-62BD-3F40-AEC2-3F69096ABC9C}" type="datetime1">
              <a:rPr lang="en-US" altLang="zh-CN" smtClean="0"/>
              <a:t>3/23/23</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1627901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FF384D1-E778-7546-85CE-05D47DCA9D33}" type="datetime1">
              <a:rPr lang="en-US" altLang="zh-CN" smtClean="0"/>
              <a:t>3/23/23</a:t>
            </a:fld>
            <a:endParaRPr lang="zh-CN"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2487690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59FF917-E27A-EC4E-A5EF-96E9CEC235C2}" type="datetime1">
              <a:rPr lang="en-US" altLang="zh-CN" smtClean="0"/>
              <a:t>3/23/23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3922681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9144001"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5"/>
            <a:ext cx="7543800" cy="907196"/>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22959" y="1296331"/>
            <a:ext cx="7543801" cy="4572763"/>
          </a:xfrm>
          <a:prstGeom prst="rect">
            <a:avLst/>
          </a:prstGeom>
        </p:spPr>
        <p:txBody>
          <a:bodyPr vert="horz" lIns="0" tIns="45720" rIns="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78B5550D-D3BF-8648-BB17-AFF37BE149EC}" type="datetime1">
              <a:rPr lang="en-US" altLang="zh-CN" smtClean="0"/>
              <a:t>3/23/23</a:t>
            </a:fld>
            <a:endParaRPr lang="zh-CN"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4D4084D9-55F2-4E00-B75E-E42CB7218B8E}" type="slidenum">
              <a:rPr lang="zh-CN" altLang="en-US" smtClean="0"/>
              <a:t>‹#›</a:t>
            </a:fld>
            <a:endParaRPr lang="zh-CN" altLang="en-US"/>
          </a:p>
        </p:txBody>
      </p:sp>
      <p:cxnSp>
        <p:nvCxnSpPr>
          <p:cNvPr id="10" name="Straight Connector 9"/>
          <p:cNvCxnSpPr/>
          <p:nvPr/>
        </p:nvCxnSpPr>
        <p:spPr>
          <a:xfrm>
            <a:off x="822959" y="1229846"/>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3200634"/>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7.tif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8.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0.tiff"/><Relationship Id="rId2" Type="http://schemas.openxmlformats.org/officeDocument/2006/relationships/image" Target="../media/image29.tiff"/><Relationship Id="rId1" Type="http://schemas.openxmlformats.org/officeDocument/2006/relationships/slideLayout" Target="../slideLayouts/slideLayout2.xml"/><Relationship Id="rId4" Type="http://schemas.openxmlformats.org/officeDocument/2006/relationships/image" Target="../media/image31.tif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4.tiff"/></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oleObject" Target="../embeddings/oleObject3.bin"/><Relationship Id="rId1" Type="http://schemas.openxmlformats.org/officeDocument/2006/relationships/slideLayout" Target="../slideLayouts/slideLayout2.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副标题 4"/>
          <p:cNvSpPr>
            <a:spLocks noGrp="1"/>
          </p:cNvSpPr>
          <p:nvPr>
            <p:ph type="subTitle" idx="1"/>
          </p:nvPr>
        </p:nvSpPr>
        <p:spPr/>
        <p:txBody>
          <a:bodyPr>
            <a:normAutofit lnSpcReduction="10000"/>
          </a:bodyPr>
          <a:lstStyle/>
          <a:p>
            <a:pPr algn="ctr"/>
            <a:r>
              <a:rPr lang="zh-CN" altLang="en-US" dirty="0"/>
              <a:t>张 奇</a:t>
            </a:r>
          </a:p>
          <a:p>
            <a:pPr algn="ctr"/>
            <a:r>
              <a:rPr lang="zh-CN" altLang="en-US" dirty="0"/>
              <a:t>复旦大学 计算机科学技术学院</a:t>
            </a:r>
          </a:p>
          <a:p>
            <a:pPr algn="ctr"/>
            <a:endParaRPr lang="zh-CN" altLang="en-US" dirty="0"/>
          </a:p>
        </p:txBody>
      </p:sp>
      <p:sp>
        <p:nvSpPr>
          <p:cNvPr id="2" name="Slide Number Placeholder 1">
            <a:extLst>
              <a:ext uri="{FF2B5EF4-FFF2-40B4-BE49-F238E27FC236}">
                <a16:creationId xmlns:a16="http://schemas.microsoft.com/office/drawing/2014/main" id="{7517BD75-FB68-C342-8670-6963BF59CD62}"/>
              </a:ext>
            </a:extLst>
          </p:cNvPr>
          <p:cNvSpPr>
            <a:spLocks noGrp="1"/>
          </p:cNvSpPr>
          <p:nvPr>
            <p:ph type="sldNum" sz="quarter" idx="12"/>
          </p:nvPr>
        </p:nvSpPr>
        <p:spPr/>
        <p:txBody>
          <a:bodyPr/>
          <a:lstStyle/>
          <a:p>
            <a:fld id="{4D4084D9-55F2-4E00-B75E-E42CB7218B8E}" type="slidenum">
              <a:rPr lang="zh-CN" altLang="en-US" smtClean="0"/>
              <a:t>1</a:t>
            </a:fld>
            <a:endParaRPr lang="zh-CN" altLang="en-US"/>
          </a:p>
        </p:txBody>
      </p:sp>
      <p:sp>
        <p:nvSpPr>
          <p:cNvPr id="7" name="标题 3">
            <a:extLst>
              <a:ext uri="{FF2B5EF4-FFF2-40B4-BE49-F238E27FC236}">
                <a16:creationId xmlns:a16="http://schemas.microsoft.com/office/drawing/2014/main" id="{7E5CFE8E-9AEF-ED6F-746C-C6211A3693C7}"/>
              </a:ext>
            </a:extLst>
          </p:cNvPr>
          <p:cNvSpPr>
            <a:spLocks noGrp="1"/>
          </p:cNvSpPr>
          <p:nvPr>
            <p:ph type="ctrTitle"/>
          </p:nvPr>
        </p:nvSpPr>
        <p:spPr>
          <a:xfrm>
            <a:off x="451946" y="758953"/>
            <a:ext cx="8040414" cy="3387534"/>
          </a:xfrm>
        </p:spPr>
        <p:txBody>
          <a:bodyPr>
            <a:normAutofit fontScale="90000"/>
          </a:bodyPr>
          <a:lstStyle/>
          <a:p>
            <a:pPr algn="ctr">
              <a:lnSpc>
                <a:spcPct val="120000"/>
              </a:lnSpc>
              <a:spcBef>
                <a:spcPts val="1200"/>
              </a:spcBef>
              <a:spcAft>
                <a:spcPts val="200"/>
              </a:spcAft>
              <a:buClr>
                <a:schemeClr val="accent1"/>
              </a:buClr>
              <a:buSzPct val="100000"/>
            </a:pPr>
            <a:r>
              <a:rPr lang="zh-CN" altLang="en-US" sz="4800" dirty="0"/>
              <a:t>并行和分布式计算</a:t>
            </a:r>
            <a:br>
              <a:rPr lang="zh-CN" altLang="en-US" sz="4800" dirty="0"/>
            </a:br>
            <a:r>
              <a:rPr lang="en-US" altLang="zh-CN" sz="3600" dirty="0"/>
              <a:t>Parallel and Distributed Computing</a:t>
            </a:r>
            <a:br>
              <a:rPr lang="en-US" altLang="zh-CN" sz="3600" dirty="0"/>
            </a:br>
            <a:br>
              <a:rPr lang="en-US" altLang="zh-CN" sz="4400" dirty="0"/>
            </a:br>
            <a:r>
              <a:rPr lang="zh-CN" altLang="en-US" sz="4000" cap="all" spc="200" dirty="0">
                <a:solidFill>
                  <a:schemeClr val="tx2"/>
                </a:solidFill>
                <a:ea typeface="+mn-ea"/>
                <a:cs typeface="+mn-cs"/>
              </a:rPr>
              <a:t>第 </a:t>
            </a:r>
            <a:r>
              <a:rPr lang="en-US" altLang="zh-CN" sz="4000" cap="all" spc="200" dirty="0">
                <a:solidFill>
                  <a:schemeClr val="tx2"/>
                </a:solidFill>
                <a:ea typeface="+mn-ea"/>
                <a:cs typeface="+mn-cs"/>
              </a:rPr>
              <a:t>5 </a:t>
            </a:r>
            <a:r>
              <a:rPr lang="zh-CN" altLang="en-US" sz="4000" cap="all" spc="200" dirty="0">
                <a:solidFill>
                  <a:schemeClr val="tx2"/>
                </a:solidFill>
                <a:ea typeface="+mn-ea"/>
                <a:cs typeface="+mn-cs"/>
              </a:rPr>
              <a:t>讲 并行算法的常用设计技术</a:t>
            </a:r>
            <a:br>
              <a:rPr lang="en-US" altLang="zh-CN" sz="4000" cap="all" spc="200" dirty="0">
                <a:solidFill>
                  <a:schemeClr val="tx2"/>
                </a:solidFill>
                <a:ea typeface="+mn-ea"/>
                <a:cs typeface="+mn-cs"/>
              </a:rPr>
            </a:br>
            <a:endParaRPr lang="zh-CN" altLang="en-US" sz="4000" cap="all" spc="200" dirty="0">
              <a:solidFill>
                <a:schemeClr val="tx2"/>
              </a:solidFill>
              <a:ea typeface="+mn-ea"/>
              <a:cs typeface="Arial" panose="020B0604020202020204" pitchFamily="34" charset="0"/>
            </a:endParaRPr>
          </a:p>
        </p:txBody>
      </p:sp>
    </p:spTree>
    <p:extLst>
      <p:ext uri="{BB962C8B-B14F-4D97-AF65-F5344CB8AC3E}">
        <p14:creationId xmlns:p14="http://schemas.microsoft.com/office/powerpoint/2010/main" val="2198745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A0483B0F-6BE4-A04B-8F01-D112DCF6B132}"/>
              </a:ext>
            </a:extLst>
          </p:cNvPr>
          <p:cNvSpPr>
            <a:spLocks noGrp="1"/>
          </p:cNvSpPr>
          <p:nvPr>
            <p:ph type="title"/>
          </p:nvPr>
        </p:nvSpPr>
        <p:spPr/>
        <p:txBody>
          <a:bodyPr>
            <a:normAutofit/>
          </a:bodyPr>
          <a:lstStyle/>
          <a:p>
            <a:r>
              <a:rPr lang="en-US" altLang="zh-CN" dirty="0"/>
              <a:t>7.1</a:t>
            </a:r>
            <a:r>
              <a:rPr lang="zh-CN" altLang="en-US" dirty="0"/>
              <a:t> </a:t>
            </a:r>
            <a:r>
              <a:rPr lang="en-CN" dirty="0"/>
              <a:t>划分设计技术</a:t>
            </a:r>
          </a:p>
        </p:txBody>
      </p:sp>
      <p:sp>
        <p:nvSpPr>
          <p:cNvPr id="13" name="Rectangle 3">
            <a:extLst>
              <a:ext uri="{FF2B5EF4-FFF2-40B4-BE49-F238E27FC236}">
                <a16:creationId xmlns:a16="http://schemas.microsoft.com/office/drawing/2014/main" id="{68922468-5260-6F4F-A084-DFFF716DFE93}"/>
              </a:ext>
            </a:extLst>
          </p:cNvPr>
          <p:cNvSpPr>
            <a:spLocks noGrp="1" noChangeArrowheads="1"/>
          </p:cNvSpPr>
          <p:nvPr>
            <p:ph idx="1"/>
          </p:nvPr>
        </p:nvSpPr>
        <p:spPr>
          <a:xfrm>
            <a:off x="578068" y="1371075"/>
            <a:ext cx="8418075" cy="4345914"/>
          </a:xfrm>
        </p:spPr>
        <p:txBody>
          <a:bodyPr>
            <a:normAutofit lnSpcReduction="10000"/>
          </a:bodyPr>
          <a:lstStyle/>
          <a:p>
            <a:pPr marL="0" indent="0">
              <a:lnSpc>
                <a:spcPct val="90000"/>
              </a:lnSpc>
              <a:buNone/>
            </a:pPr>
            <a:r>
              <a:rPr lang="zh-CN" altLang="en-US" sz="2400" b="1" dirty="0"/>
              <a:t> </a:t>
            </a:r>
            <a:r>
              <a:rPr lang="zh-CN" altLang="en-US" b="1" dirty="0"/>
              <a:t>功能划分</a:t>
            </a:r>
            <a:endParaRPr lang="en-US" altLang="zh-CN" b="1" dirty="0"/>
          </a:p>
          <a:p>
            <a:pPr lvl="1">
              <a:lnSpc>
                <a:spcPct val="150000"/>
              </a:lnSpc>
            </a:pPr>
            <a:r>
              <a:rPr lang="zh-CN" altLang="en-US" dirty="0"/>
              <a:t>划分方法</a:t>
            </a:r>
            <a:r>
              <a:rPr lang="en-US" altLang="zh-CN" dirty="0"/>
              <a:t>:</a:t>
            </a:r>
            <a:r>
              <a:rPr lang="zh-CN" altLang="en-US" dirty="0"/>
              <a:t> 将</a:t>
            </a:r>
            <a:r>
              <a:rPr lang="en-US" altLang="zh-CN" dirty="0"/>
              <a:t>n</a:t>
            </a:r>
            <a:r>
              <a:rPr lang="zh-CN" altLang="en-US" dirty="0"/>
              <a:t>个元素划分成</a:t>
            </a:r>
            <a:r>
              <a:rPr lang="zh-CN" altLang="en-CN" dirty="0"/>
              <a:t>等长</a:t>
            </a:r>
            <a:r>
              <a:rPr lang="zh-CN" altLang="en-US" dirty="0"/>
              <a:t>的</a:t>
            </a:r>
            <a:r>
              <a:rPr lang="en-US" altLang="zh-CN" dirty="0"/>
              <a:t>p</a:t>
            </a:r>
            <a:r>
              <a:rPr lang="zh-CN" altLang="en-US" dirty="0"/>
              <a:t>组，每组中的元素个数应大于或等于</a:t>
            </a:r>
            <a:r>
              <a:rPr lang="en-US" altLang="zh-CN" dirty="0"/>
              <a:t>m</a:t>
            </a:r>
            <a:r>
              <a:rPr lang="zh-CN" altLang="en-US" dirty="0"/>
              <a:t>（最后一组除外），各组可并行处理。</a:t>
            </a:r>
            <a:endParaRPr lang="en-US" altLang="zh-CN" dirty="0"/>
          </a:p>
          <a:p>
            <a:pPr lvl="1">
              <a:lnSpc>
                <a:spcPct val="150000"/>
              </a:lnSpc>
            </a:pPr>
            <a:r>
              <a:rPr lang="zh-CN" altLang="en-US" dirty="0"/>
              <a:t>例</a:t>
            </a:r>
            <a:r>
              <a:rPr lang="en-US" altLang="zh-CN" dirty="0"/>
              <a:t>7.4</a:t>
            </a:r>
            <a:r>
              <a:rPr lang="zh-CN" altLang="en-US" dirty="0"/>
              <a:t> </a:t>
            </a:r>
            <a:r>
              <a:rPr lang="en-US" altLang="zh-CN" dirty="0"/>
              <a:t>(m, n)</a:t>
            </a:r>
            <a:r>
              <a:rPr lang="zh-CN" altLang="en-US" dirty="0"/>
              <a:t>选择问题</a:t>
            </a:r>
            <a:r>
              <a:rPr lang="en-US" altLang="zh-CN" dirty="0"/>
              <a:t>(</a:t>
            </a:r>
            <a:r>
              <a:rPr lang="zh-CN" altLang="en-US" dirty="0"/>
              <a:t>求出</a:t>
            </a:r>
            <a:r>
              <a:rPr lang="en-US" altLang="zh-CN" dirty="0"/>
              <a:t>n</a:t>
            </a:r>
            <a:r>
              <a:rPr lang="zh-CN" altLang="en-US" dirty="0"/>
              <a:t>个元素中前</a:t>
            </a:r>
            <a:r>
              <a:rPr lang="en-US" altLang="zh-CN" dirty="0"/>
              <a:t>m</a:t>
            </a:r>
            <a:r>
              <a:rPr lang="zh-CN" altLang="en-US" dirty="0"/>
              <a:t>个最小者</a:t>
            </a:r>
            <a:r>
              <a:rPr lang="en-US" altLang="zh-CN" dirty="0"/>
              <a:t>)</a:t>
            </a:r>
          </a:p>
          <a:p>
            <a:pPr lvl="1" eaLnBrk="1" hangingPunct="1">
              <a:lnSpc>
                <a:spcPct val="90000"/>
              </a:lnSpc>
              <a:buFont typeface="Wingdings" pitchFamily="2" charset="2"/>
              <a:buNone/>
            </a:pPr>
            <a:r>
              <a:rPr lang="zh-CN" altLang="en-US" dirty="0"/>
              <a:t>    输入：</a:t>
            </a:r>
            <a:r>
              <a:rPr lang="en-US" altLang="zh-CN" dirty="0"/>
              <a:t>A=(a</a:t>
            </a:r>
            <a:r>
              <a:rPr lang="en-US" altLang="zh-CN" baseline="-25000" dirty="0"/>
              <a:t>1</a:t>
            </a:r>
            <a:r>
              <a:rPr lang="en-US" altLang="zh-CN" dirty="0"/>
              <a:t>,…,a</a:t>
            </a:r>
            <a:r>
              <a:rPr lang="en-US" altLang="zh-CN" baseline="-25000" dirty="0"/>
              <a:t>n</a:t>
            </a:r>
            <a:r>
              <a:rPr lang="en-US" altLang="zh-CN" dirty="0"/>
              <a:t>);  </a:t>
            </a:r>
            <a:r>
              <a:rPr lang="zh-CN" altLang="en-US" dirty="0"/>
              <a:t>输出：前</a:t>
            </a:r>
            <a:r>
              <a:rPr lang="en-US" altLang="zh-CN" dirty="0"/>
              <a:t>m</a:t>
            </a:r>
            <a:r>
              <a:rPr lang="zh-CN" altLang="en-US" dirty="0"/>
              <a:t>个最小者；</a:t>
            </a:r>
          </a:p>
          <a:p>
            <a:pPr marL="201168" lvl="1" indent="0">
              <a:buNone/>
            </a:pPr>
            <a:r>
              <a:rPr lang="zh-CN" altLang="en-US" dirty="0"/>
              <a:t>   </a:t>
            </a:r>
            <a:r>
              <a:rPr lang="en-US" altLang="zh-CN" dirty="0"/>
              <a:t>Begin</a:t>
            </a:r>
          </a:p>
          <a:p>
            <a:pPr marL="201168" lvl="1" indent="0">
              <a:buNone/>
            </a:pPr>
            <a:r>
              <a:rPr lang="en-US" altLang="zh-CN" dirty="0"/>
              <a:t>      (1) </a:t>
            </a:r>
            <a:r>
              <a:rPr lang="zh-CN" altLang="en-US" dirty="0"/>
              <a:t>功能划分：将</a:t>
            </a:r>
            <a:r>
              <a:rPr lang="en-US" altLang="zh-CN" dirty="0"/>
              <a:t>A</a:t>
            </a:r>
            <a:r>
              <a:rPr lang="zh-CN" altLang="en-US" dirty="0"/>
              <a:t>划分成</a:t>
            </a:r>
            <a:r>
              <a:rPr lang="en-US" altLang="zh-CN" dirty="0"/>
              <a:t>g=n/m</a:t>
            </a:r>
            <a:r>
              <a:rPr lang="zh-CN" altLang="en-US" dirty="0"/>
              <a:t>组，每组含</a:t>
            </a:r>
            <a:r>
              <a:rPr lang="en-US" altLang="zh-CN" dirty="0"/>
              <a:t>m</a:t>
            </a:r>
            <a:r>
              <a:rPr lang="zh-CN" altLang="en-US" dirty="0"/>
              <a:t>个元素；</a:t>
            </a:r>
          </a:p>
          <a:p>
            <a:pPr marL="201168" lvl="1" indent="0">
              <a:buNone/>
            </a:pPr>
            <a:r>
              <a:rPr lang="en-US" altLang="zh-CN" dirty="0"/>
              <a:t>      (2) </a:t>
            </a:r>
            <a:r>
              <a:rPr lang="zh-CN" altLang="en-US" dirty="0"/>
              <a:t>局部排序：使用</a:t>
            </a:r>
            <a:r>
              <a:rPr lang="en-US" altLang="zh-CN" dirty="0"/>
              <a:t>Batcher</a:t>
            </a:r>
            <a:r>
              <a:rPr lang="zh-CN" altLang="en-US" dirty="0"/>
              <a:t>排序网络将各组并行进行排序；</a:t>
            </a:r>
          </a:p>
          <a:p>
            <a:pPr marL="201168" lvl="1" indent="0">
              <a:buNone/>
            </a:pPr>
            <a:r>
              <a:rPr lang="en-US" altLang="zh-CN" dirty="0"/>
              <a:t>      (3) </a:t>
            </a:r>
            <a:r>
              <a:rPr lang="zh-CN" altLang="en-US" dirty="0"/>
              <a:t>两两比较：将所排序的各组两两进行比较，从而形成</a:t>
            </a:r>
            <a:r>
              <a:rPr lang="en-US" altLang="zh-CN" dirty="0"/>
              <a:t>MIN</a:t>
            </a:r>
            <a:r>
              <a:rPr lang="zh-CN" altLang="en-US" dirty="0"/>
              <a:t>序列；</a:t>
            </a:r>
          </a:p>
          <a:p>
            <a:pPr marL="201168" lvl="1" indent="0">
              <a:buNone/>
            </a:pPr>
            <a:r>
              <a:rPr lang="en-US" altLang="zh-CN" dirty="0"/>
              <a:t>      (4) </a:t>
            </a:r>
            <a:r>
              <a:rPr lang="zh-CN" altLang="en-US" dirty="0"/>
              <a:t>排序</a:t>
            </a:r>
            <a:r>
              <a:rPr lang="en-US" altLang="zh-CN" dirty="0"/>
              <a:t>-</a:t>
            </a:r>
            <a:r>
              <a:rPr lang="zh-CN" altLang="en-US" dirty="0"/>
              <a:t>比较：对各个</a:t>
            </a:r>
            <a:r>
              <a:rPr lang="en-US" altLang="zh-CN" dirty="0"/>
              <a:t>MIN</a:t>
            </a:r>
            <a:r>
              <a:rPr lang="zh-CN" altLang="en-US" dirty="0"/>
              <a:t>序列，重复执行第</a:t>
            </a:r>
            <a:r>
              <a:rPr lang="en-US" altLang="zh-CN" dirty="0"/>
              <a:t>(2)</a:t>
            </a:r>
            <a:r>
              <a:rPr lang="zh-CN" altLang="en-US" dirty="0"/>
              <a:t>和第</a:t>
            </a:r>
            <a:r>
              <a:rPr lang="en-US" altLang="zh-CN" dirty="0"/>
              <a:t>(3)</a:t>
            </a:r>
            <a:r>
              <a:rPr lang="zh-CN" altLang="en-US" dirty="0"/>
              <a:t>步，直至选出</a:t>
            </a:r>
            <a:r>
              <a:rPr lang="en-US" altLang="zh-CN" dirty="0"/>
              <a:t>m</a:t>
            </a:r>
            <a:r>
              <a:rPr lang="zh-CN" altLang="en-US" dirty="0"/>
              <a:t>个最小者。</a:t>
            </a:r>
          </a:p>
          <a:p>
            <a:pPr marL="201168" lvl="1" indent="0">
              <a:buNone/>
            </a:pPr>
            <a:r>
              <a:rPr lang="en-US" altLang="zh-CN" dirty="0"/>
              <a:t>    End</a:t>
            </a:r>
          </a:p>
        </p:txBody>
      </p:sp>
    </p:spTree>
    <p:extLst>
      <p:ext uri="{BB962C8B-B14F-4D97-AF65-F5344CB8AC3E}">
        <p14:creationId xmlns:p14="http://schemas.microsoft.com/office/powerpoint/2010/main" val="3809670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A0483B0F-6BE4-A04B-8F01-D112DCF6B132}"/>
              </a:ext>
            </a:extLst>
          </p:cNvPr>
          <p:cNvSpPr>
            <a:spLocks noGrp="1"/>
          </p:cNvSpPr>
          <p:nvPr>
            <p:ph type="title"/>
          </p:nvPr>
        </p:nvSpPr>
        <p:spPr/>
        <p:txBody>
          <a:bodyPr>
            <a:normAutofit/>
          </a:bodyPr>
          <a:lstStyle/>
          <a:p>
            <a:r>
              <a:rPr lang="en-US" altLang="zh-CN" dirty="0"/>
              <a:t>7.1</a:t>
            </a:r>
            <a:r>
              <a:rPr lang="zh-CN" altLang="en-US" dirty="0"/>
              <a:t> </a:t>
            </a:r>
            <a:r>
              <a:rPr lang="en-CN" dirty="0"/>
              <a:t>划分设计技术</a:t>
            </a:r>
          </a:p>
        </p:txBody>
      </p:sp>
      <p:sp>
        <p:nvSpPr>
          <p:cNvPr id="13" name="Rectangle 3">
            <a:extLst>
              <a:ext uri="{FF2B5EF4-FFF2-40B4-BE49-F238E27FC236}">
                <a16:creationId xmlns:a16="http://schemas.microsoft.com/office/drawing/2014/main" id="{68922468-5260-6F4F-A084-DFFF716DFE93}"/>
              </a:ext>
            </a:extLst>
          </p:cNvPr>
          <p:cNvSpPr>
            <a:spLocks noGrp="1" noChangeArrowheads="1"/>
          </p:cNvSpPr>
          <p:nvPr>
            <p:ph idx="1"/>
          </p:nvPr>
        </p:nvSpPr>
        <p:spPr>
          <a:xfrm>
            <a:off x="578068" y="1371075"/>
            <a:ext cx="8418075" cy="4345914"/>
          </a:xfrm>
        </p:spPr>
        <p:txBody>
          <a:bodyPr>
            <a:normAutofit/>
          </a:bodyPr>
          <a:lstStyle/>
          <a:p>
            <a:pPr marL="0" indent="0">
              <a:lnSpc>
                <a:spcPct val="90000"/>
              </a:lnSpc>
              <a:buNone/>
            </a:pPr>
            <a:r>
              <a:rPr lang="zh-CN" altLang="en-US" sz="2400" b="1" dirty="0"/>
              <a:t> </a:t>
            </a:r>
            <a:r>
              <a:rPr lang="zh-CN" altLang="en-US" b="1" dirty="0"/>
              <a:t>功能划分</a:t>
            </a:r>
            <a:endParaRPr lang="en-US" altLang="zh-CN" b="1" dirty="0"/>
          </a:p>
        </p:txBody>
      </p:sp>
      <p:pic>
        <p:nvPicPr>
          <p:cNvPr id="2" name="Picture 1">
            <a:extLst>
              <a:ext uri="{FF2B5EF4-FFF2-40B4-BE49-F238E27FC236}">
                <a16:creationId xmlns:a16="http://schemas.microsoft.com/office/drawing/2014/main" id="{B1827722-85CC-F1B3-FB20-7BBBA44EFFC5}"/>
              </a:ext>
            </a:extLst>
          </p:cNvPr>
          <p:cNvPicPr>
            <a:picLocks noChangeAspect="1"/>
          </p:cNvPicPr>
          <p:nvPr/>
        </p:nvPicPr>
        <p:blipFill>
          <a:blip r:embed="rId2"/>
          <a:stretch>
            <a:fillRect/>
          </a:stretch>
        </p:blipFill>
        <p:spPr>
          <a:xfrm>
            <a:off x="2042160" y="1732695"/>
            <a:ext cx="5105400" cy="4838700"/>
          </a:xfrm>
          <a:prstGeom prst="rect">
            <a:avLst/>
          </a:prstGeom>
        </p:spPr>
      </p:pic>
    </p:spTree>
    <p:extLst>
      <p:ext uri="{BB962C8B-B14F-4D97-AF65-F5344CB8AC3E}">
        <p14:creationId xmlns:p14="http://schemas.microsoft.com/office/powerpoint/2010/main" val="3245947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
          <p:cNvSpPr txBox="1"/>
          <p:nvPr/>
        </p:nvSpPr>
        <p:spPr>
          <a:xfrm>
            <a:off x="281368" y="1427628"/>
            <a:ext cx="8626984" cy="1708545"/>
          </a:xfrm>
          <a:prstGeom prst="rect">
            <a:avLst/>
          </a:prstGeom>
          <a:noFill/>
        </p:spPr>
        <p:txBody>
          <a:bodyPr wrap="square" lIns="0" tIns="0" rIns="0" rtlCol="0">
            <a:spAutoFit/>
          </a:bodyPr>
          <a:lstStyle/>
          <a:p>
            <a:pPr>
              <a:lnSpc>
                <a:spcPct val="150000"/>
              </a:lnSpc>
            </a:pPr>
            <a:r>
              <a:rPr lang="zh-CN" altLang="en-CN" sz="2735" b="1" dirty="0">
                <a:solidFill>
                  <a:srgbClr val="000000"/>
                </a:solidFill>
                <a:latin typeface="SimSun" pitchFamily="18" charset="0"/>
                <a:cs typeface="SimSun" pitchFamily="18" charset="0"/>
              </a:rPr>
              <a:t>分</a:t>
            </a:r>
            <a:r>
              <a:rPr lang="zh-CN" altLang="en-US" sz="2735" b="1" dirty="0">
                <a:solidFill>
                  <a:srgbClr val="000000"/>
                </a:solidFill>
                <a:latin typeface="SimSun" pitchFamily="18" charset="0"/>
                <a:cs typeface="SimSun" pitchFamily="18" charset="0"/>
              </a:rPr>
              <a:t>治（</a:t>
            </a:r>
            <a:r>
              <a:rPr lang="zh-CN" altLang="en-US" sz="2800" b="1" dirty="0"/>
              <a:t> </a:t>
            </a:r>
            <a:r>
              <a:rPr lang="en-US" sz="2800" b="1" dirty="0"/>
              <a:t>Divide and Conquer </a:t>
            </a:r>
            <a:r>
              <a:rPr lang="zh-CN" altLang="en-US" sz="2735" b="1" dirty="0">
                <a:solidFill>
                  <a:srgbClr val="000000"/>
                </a:solidFill>
                <a:latin typeface="SimSun" pitchFamily="18" charset="0"/>
                <a:cs typeface="SimSun" pitchFamily="18" charset="0"/>
              </a:rPr>
              <a:t>）</a:t>
            </a:r>
            <a:r>
              <a:rPr lang="zh-CN" altLang="en-US" sz="2735" dirty="0">
                <a:solidFill>
                  <a:srgbClr val="000000"/>
                </a:solidFill>
                <a:latin typeface="SimSun" pitchFamily="18" charset="0"/>
                <a:cs typeface="SimSun" pitchFamily="18" charset="0"/>
              </a:rPr>
              <a:t>的基本思想是将一个大而复杂的问题分解成若干个特性相同的子问题分而治之。</a:t>
            </a:r>
            <a:endParaRPr lang="en-US" altLang="zh-CN" sz="2735" dirty="0">
              <a:solidFill>
                <a:srgbClr val="000000"/>
              </a:solidFill>
              <a:latin typeface="SimSun" pitchFamily="18" charset="0"/>
              <a:cs typeface="SimSun" pitchFamily="18" charset="0"/>
            </a:endParaRPr>
          </a:p>
          <a:p>
            <a:pPr>
              <a:lnSpc>
                <a:spcPts val="2993"/>
              </a:lnSpc>
            </a:pPr>
            <a:endParaRPr lang="en-US" altLang="zh-CN" sz="2735" dirty="0">
              <a:solidFill>
                <a:srgbClr val="000000"/>
              </a:solidFill>
              <a:latin typeface="SimSun" pitchFamily="18" charset="0"/>
              <a:cs typeface="SimSun" pitchFamily="18" charset="0"/>
            </a:endParaRPr>
          </a:p>
        </p:txBody>
      </p:sp>
      <p:sp>
        <p:nvSpPr>
          <p:cNvPr id="38" name="Title 37">
            <a:extLst>
              <a:ext uri="{FF2B5EF4-FFF2-40B4-BE49-F238E27FC236}">
                <a16:creationId xmlns:a16="http://schemas.microsoft.com/office/drawing/2014/main" id="{67FB0190-0055-DF41-B26A-874D5A3635B5}"/>
              </a:ext>
            </a:extLst>
          </p:cNvPr>
          <p:cNvSpPr>
            <a:spLocks noGrp="1"/>
          </p:cNvSpPr>
          <p:nvPr>
            <p:ph type="title"/>
          </p:nvPr>
        </p:nvSpPr>
        <p:spPr/>
        <p:txBody>
          <a:bodyPr>
            <a:noAutofit/>
          </a:bodyPr>
          <a:lstStyle/>
          <a:p>
            <a:r>
              <a:rPr lang="en-US" altLang="zh-CN" sz="4000" dirty="0"/>
              <a:t>7.2</a:t>
            </a:r>
            <a:r>
              <a:rPr lang="zh-CN" altLang="en-US" sz="4000" dirty="0"/>
              <a:t> 分治设计技术</a:t>
            </a:r>
            <a:endParaRPr lang="en-CN" sz="4000" dirty="0"/>
          </a:p>
        </p:txBody>
      </p:sp>
      <p:sp>
        <p:nvSpPr>
          <p:cNvPr id="4" name="TextBox 3">
            <a:extLst>
              <a:ext uri="{FF2B5EF4-FFF2-40B4-BE49-F238E27FC236}">
                <a16:creationId xmlns:a16="http://schemas.microsoft.com/office/drawing/2014/main" id="{556C5BE9-8F90-1682-62C3-90D606589C8E}"/>
              </a:ext>
            </a:extLst>
          </p:cNvPr>
          <p:cNvSpPr txBox="1"/>
          <p:nvPr/>
        </p:nvSpPr>
        <p:spPr>
          <a:xfrm>
            <a:off x="281368" y="3136173"/>
            <a:ext cx="7724208" cy="2314095"/>
          </a:xfrm>
          <a:prstGeom prst="rect">
            <a:avLst/>
          </a:prstGeom>
          <a:noFill/>
        </p:spPr>
        <p:txBody>
          <a:bodyPr wrap="square">
            <a:spAutoFit/>
          </a:bodyPr>
          <a:lstStyle/>
          <a:p>
            <a:pPr marL="381000" indent="-381000" eaLnBrk="1" hangingPunct="1">
              <a:lnSpc>
                <a:spcPct val="150000"/>
              </a:lnSpc>
            </a:pPr>
            <a:r>
              <a:rPr lang="zh-CN" altLang="en-US" sz="2800" b="1" dirty="0">
                <a:latin typeface="宋体" panose="02010600030101010101" pitchFamily="2" charset="-122"/>
              </a:rPr>
              <a:t>基本步骤：</a:t>
            </a:r>
            <a:endParaRPr lang="en-US" altLang="zh-CN" sz="2800" b="1" dirty="0">
              <a:latin typeface="宋体" panose="02010600030101010101" pitchFamily="2" charset="-122"/>
            </a:endParaRPr>
          </a:p>
          <a:p>
            <a:pPr marL="914400" lvl="1" indent="-457200">
              <a:lnSpc>
                <a:spcPct val="150000"/>
              </a:lnSpc>
              <a:buFont typeface="+mj-lt"/>
              <a:buAutoNum type="arabicPeriod"/>
            </a:pPr>
            <a:r>
              <a:rPr lang="zh-CN" altLang="en-US" sz="2400" dirty="0">
                <a:latin typeface="宋体" panose="02010600030101010101" pitchFamily="2" charset="-122"/>
              </a:rPr>
              <a:t>将输入划分成若干个规模相等的子问题；</a:t>
            </a:r>
          </a:p>
          <a:p>
            <a:pPr marL="914400" lvl="1" indent="-457200">
              <a:lnSpc>
                <a:spcPct val="150000"/>
              </a:lnSpc>
              <a:buFont typeface="+mj-lt"/>
              <a:buAutoNum type="arabicPeriod"/>
            </a:pPr>
            <a:r>
              <a:rPr lang="zh-CN" altLang="en-US" sz="2400" dirty="0">
                <a:latin typeface="宋体" panose="02010600030101010101" pitchFamily="2" charset="-122"/>
              </a:rPr>
              <a:t>同时</a:t>
            </a:r>
            <a:r>
              <a:rPr lang="en-US" altLang="zh-CN" sz="2400" dirty="0">
                <a:latin typeface="宋体" panose="02010600030101010101" pitchFamily="2" charset="-122"/>
              </a:rPr>
              <a:t>(</a:t>
            </a:r>
            <a:r>
              <a:rPr lang="zh-CN" altLang="en-US" sz="2400" dirty="0">
                <a:latin typeface="宋体" panose="02010600030101010101" pitchFamily="2" charset="-122"/>
              </a:rPr>
              <a:t>并行地</a:t>
            </a:r>
            <a:r>
              <a:rPr lang="en-US" altLang="zh-CN" sz="2400" dirty="0">
                <a:latin typeface="宋体" panose="02010600030101010101" pitchFamily="2" charset="-122"/>
              </a:rPr>
              <a:t>)</a:t>
            </a:r>
            <a:r>
              <a:rPr lang="zh-CN" altLang="en-US" sz="2400" dirty="0">
                <a:latin typeface="宋体" panose="02010600030101010101" pitchFamily="2" charset="-122"/>
              </a:rPr>
              <a:t>递归求解这些子问题；</a:t>
            </a:r>
          </a:p>
          <a:p>
            <a:pPr marL="914400" lvl="1" indent="-457200">
              <a:lnSpc>
                <a:spcPct val="150000"/>
              </a:lnSpc>
              <a:buFont typeface="+mj-lt"/>
              <a:buAutoNum type="arabicPeriod"/>
            </a:pPr>
            <a:r>
              <a:rPr lang="zh-CN" altLang="en-US" sz="2400" dirty="0">
                <a:latin typeface="宋体" panose="02010600030101010101" pitchFamily="2" charset="-122"/>
              </a:rPr>
              <a:t>并行地归并子问题的解，直至得到原问题的解。</a:t>
            </a:r>
            <a:endParaRPr lang="en-US" altLang="zh-CN" dirty="0">
              <a:latin typeface="宋体" panose="02010600030101010101" pitchFamily="2" charset="-122"/>
            </a:endParaRPr>
          </a:p>
        </p:txBody>
      </p:sp>
    </p:spTree>
    <p:extLst>
      <p:ext uri="{BB962C8B-B14F-4D97-AF65-F5344CB8AC3E}">
        <p14:creationId xmlns:p14="http://schemas.microsoft.com/office/powerpoint/2010/main" val="40263407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F451540-0F73-1940-955D-0DDE762623CD}"/>
              </a:ext>
            </a:extLst>
          </p:cNvPr>
          <p:cNvSpPr>
            <a:spLocks noGrp="1"/>
          </p:cNvSpPr>
          <p:nvPr>
            <p:ph type="title"/>
          </p:nvPr>
        </p:nvSpPr>
        <p:spPr/>
        <p:txBody>
          <a:bodyPr>
            <a:noAutofit/>
          </a:bodyPr>
          <a:lstStyle/>
          <a:p>
            <a:r>
              <a:rPr lang="en-US" altLang="zh-CN" sz="4000" dirty="0"/>
              <a:t>7.2</a:t>
            </a:r>
            <a:r>
              <a:rPr lang="zh-CN" altLang="en-US" sz="4000" dirty="0"/>
              <a:t> 分治设计技术</a:t>
            </a:r>
            <a:endParaRPr lang="en-CN" sz="4000" dirty="0"/>
          </a:p>
        </p:txBody>
      </p:sp>
      <p:pic>
        <p:nvPicPr>
          <p:cNvPr id="16" name="Picture 15">
            <a:extLst>
              <a:ext uri="{FF2B5EF4-FFF2-40B4-BE49-F238E27FC236}">
                <a16:creationId xmlns:a16="http://schemas.microsoft.com/office/drawing/2014/main" id="{FBFAFED9-541E-EA4F-8404-B6E016D14364}"/>
              </a:ext>
            </a:extLst>
          </p:cNvPr>
          <p:cNvPicPr>
            <a:picLocks noChangeAspect="1"/>
          </p:cNvPicPr>
          <p:nvPr/>
        </p:nvPicPr>
        <p:blipFill>
          <a:blip r:embed="rId2"/>
          <a:stretch>
            <a:fillRect/>
          </a:stretch>
        </p:blipFill>
        <p:spPr>
          <a:xfrm>
            <a:off x="2274113" y="1446303"/>
            <a:ext cx="5127584" cy="4887763"/>
          </a:xfrm>
          <a:prstGeom prst="rect">
            <a:avLst/>
          </a:prstGeom>
        </p:spPr>
      </p:pic>
    </p:spTree>
    <p:extLst>
      <p:ext uri="{BB962C8B-B14F-4D97-AF65-F5344CB8AC3E}">
        <p14:creationId xmlns:p14="http://schemas.microsoft.com/office/powerpoint/2010/main" val="856885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F451540-0F73-1940-955D-0DDE762623CD}"/>
              </a:ext>
            </a:extLst>
          </p:cNvPr>
          <p:cNvSpPr>
            <a:spLocks noGrp="1"/>
          </p:cNvSpPr>
          <p:nvPr>
            <p:ph type="title"/>
          </p:nvPr>
        </p:nvSpPr>
        <p:spPr/>
        <p:txBody>
          <a:bodyPr>
            <a:noAutofit/>
          </a:bodyPr>
          <a:lstStyle/>
          <a:p>
            <a:r>
              <a:rPr lang="en-US" altLang="zh-CN" sz="4000" dirty="0"/>
              <a:t>7.2</a:t>
            </a:r>
            <a:r>
              <a:rPr lang="zh-CN" altLang="en-US" sz="4000" dirty="0"/>
              <a:t> 分治设计技术</a:t>
            </a:r>
            <a:endParaRPr lang="en-CN" sz="4000" dirty="0"/>
          </a:p>
        </p:txBody>
      </p:sp>
      <p:sp>
        <p:nvSpPr>
          <p:cNvPr id="3" name="TextBox 2">
            <a:extLst>
              <a:ext uri="{FF2B5EF4-FFF2-40B4-BE49-F238E27FC236}">
                <a16:creationId xmlns:a16="http://schemas.microsoft.com/office/drawing/2014/main" id="{2841F35A-01BB-C6C1-17B6-9D6F0E2E8A55}"/>
              </a:ext>
            </a:extLst>
          </p:cNvPr>
          <p:cNvSpPr txBox="1"/>
          <p:nvPr/>
        </p:nvSpPr>
        <p:spPr>
          <a:xfrm>
            <a:off x="822960" y="1539102"/>
            <a:ext cx="4572000" cy="523220"/>
          </a:xfrm>
          <a:prstGeom prst="rect">
            <a:avLst/>
          </a:prstGeom>
          <a:noFill/>
        </p:spPr>
        <p:txBody>
          <a:bodyPr wrap="square">
            <a:spAutoFit/>
          </a:bodyPr>
          <a:lstStyle/>
          <a:p>
            <a:r>
              <a:rPr lang="zh-CN" altLang="en-US" sz="2800" b="1" dirty="0"/>
              <a:t>双调归并网络（</a:t>
            </a:r>
            <a:r>
              <a:rPr lang="en-US" altLang="zh-CN" sz="2800" b="1" dirty="0"/>
              <a:t>1</a:t>
            </a:r>
            <a:r>
              <a:rPr lang="zh-CN" altLang="en-US" sz="2800" b="1" dirty="0"/>
              <a:t>）</a:t>
            </a:r>
            <a:endParaRPr lang="en-CN" sz="2800" b="1" dirty="0"/>
          </a:p>
        </p:txBody>
      </p:sp>
      <p:pic>
        <p:nvPicPr>
          <p:cNvPr id="4" name="Picture 3">
            <a:extLst>
              <a:ext uri="{FF2B5EF4-FFF2-40B4-BE49-F238E27FC236}">
                <a16:creationId xmlns:a16="http://schemas.microsoft.com/office/drawing/2014/main" id="{2E5C6BEF-AF3D-2F67-D3D2-E48A62CF315B}"/>
              </a:ext>
            </a:extLst>
          </p:cNvPr>
          <p:cNvPicPr>
            <a:picLocks noChangeAspect="1"/>
          </p:cNvPicPr>
          <p:nvPr/>
        </p:nvPicPr>
        <p:blipFill>
          <a:blip r:embed="rId2"/>
          <a:stretch>
            <a:fillRect/>
          </a:stretch>
        </p:blipFill>
        <p:spPr>
          <a:xfrm>
            <a:off x="708660" y="2407623"/>
            <a:ext cx="7772400" cy="1080468"/>
          </a:xfrm>
          <a:prstGeom prst="rect">
            <a:avLst/>
          </a:prstGeom>
        </p:spPr>
      </p:pic>
      <p:sp>
        <p:nvSpPr>
          <p:cNvPr id="6" name="TextBox 5">
            <a:extLst>
              <a:ext uri="{FF2B5EF4-FFF2-40B4-BE49-F238E27FC236}">
                <a16:creationId xmlns:a16="http://schemas.microsoft.com/office/drawing/2014/main" id="{65FF7CE1-A9BD-4B37-FA71-FDB848C761D1}"/>
              </a:ext>
            </a:extLst>
          </p:cNvPr>
          <p:cNvSpPr txBox="1"/>
          <p:nvPr/>
        </p:nvSpPr>
        <p:spPr>
          <a:xfrm>
            <a:off x="1161535" y="3697468"/>
            <a:ext cx="4572000" cy="1886286"/>
          </a:xfrm>
          <a:prstGeom prst="rect">
            <a:avLst/>
          </a:prstGeom>
          <a:noFill/>
        </p:spPr>
        <p:txBody>
          <a:bodyPr wrap="square">
            <a:spAutoFit/>
          </a:bodyPr>
          <a:lstStyle/>
          <a:p>
            <a:pPr eaLnBrk="1" hangingPunct="1">
              <a:lnSpc>
                <a:spcPct val="150000"/>
              </a:lnSpc>
              <a:buFont typeface="Wingdings" pitchFamily="2" charset="2"/>
              <a:buNone/>
            </a:pPr>
            <a:r>
              <a:rPr lang="zh-CN" altLang="en-US" sz="2000" dirty="0"/>
              <a:t>     </a:t>
            </a:r>
            <a:r>
              <a:rPr lang="en-US" altLang="zh-CN" sz="2000" dirty="0"/>
              <a:t>(1,3,5,7,</a:t>
            </a:r>
            <a:r>
              <a:rPr lang="en-US" altLang="zh-CN" sz="2000" dirty="0">
                <a:solidFill>
                  <a:srgbClr val="FF0000"/>
                </a:solidFill>
              </a:rPr>
              <a:t>8</a:t>
            </a:r>
            <a:r>
              <a:rPr lang="en-US" altLang="zh-CN" sz="2000" dirty="0"/>
              <a:t>,6,4,2,0)</a:t>
            </a:r>
            <a:endParaRPr lang="zh-CN" altLang="en-US" sz="2000" dirty="0"/>
          </a:p>
          <a:p>
            <a:pPr eaLnBrk="1" hangingPunct="1">
              <a:lnSpc>
                <a:spcPct val="150000"/>
              </a:lnSpc>
              <a:buFont typeface="Wingdings" pitchFamily="2" charset="2"/>
              <a:buNone/>
            </a:pPr>
            <a:r>
              <a:rPr lang="en-US" altLang="zh-CN" sz="2000" dirty="0"/>
              <a:t>     (8,7,6,4,2,</a:t>
            </a:r>
            <a:r>
              <a:rPr lang="en-US" altLang="zh-CN" sz="2000" dirty="0">
                <a:solidFill>
                  <a:srgbClr val="FF0000"/>
                </a:solidFill>
              </a:rPr>
              <a:t>0</a:t>
            </a:r>
            <a:r>
              <a:rPr lang="en-US" altLang="zh-CN" sz="2000" dirty="0"/>
              <a:t>,1,3,5)</a:t>
            </a:r>
          </a:p>
          <a:p>
            <a:pPr eaLnBrk="1" hangingPunct="1">
              <a:lnSpc>
                <a:spcPct val="150000"/>
              </a:lnSpc>
              <a:buFont typeface="Wingdings" pitchFamily="2" charset="2"/>
              <a:buNone/>
            </a:pPr>
            <a:r>
              <a:rPr lang="en-US" altLang="zh-CN" sz="2000" dirty="0"/>
              <a:t>     (1,2,3,4,5,6,7,</a:t>
            </a:r>
            <a:r>
              <a:rPr lang="en-US" altLang="zh-CN" sz="2000" dirty="0">
                <a:solidFill>
                  <a:srgbClr val="FF0000"/>
                </a:solidFill>
              </a:rPr>
              <a:t>8</a:t>
            </a:r>
            <a:r>
              <a:rPr lang="en-US" altLang="zh-CN" sz="2000" dirty="0"/>
              <a:t>)</a:t>
            </a:r>
          </a:p>
          <a:p>
            <a:pPr eaLnBrk="1" hangingPunct="1">
              <a:lnSpc>
                <a:spcPct val="150000"/>
              </a:lnSpc>
              <a:buFont typeface="Wingdings" pitchFamily="2" charset="2"/>
              <a:buNone/>
            </a:pPr>
            <a:r>
              <a:rPr lang="zh-CN" altLang="en-US" sz="2000" dirty="0"/>
              <a:t>     以上都是双调序列</a:t>
            </a:r>
            <a:endParaRPr lang="zh-CN" altLang="en-US" sz="2800" dirty="0"/>
          </a:p>
        </p:txBody>
      </p:sp>
    </p:spTree>
    <p:extLst>
      <p:ext uri="{BB962C8B-B14F-4D97-AF65-F5344CB8AC3E}">
        <p14:creationId xmlns:p14="http://schemas.microsoft.com/office/powerpoint/2010/main" val="13621063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F451540-0F73-1940-955D-0DDE762623CD}"/>
              </a:ext>
            </a:extLst>
          </p:cNvPr>
          <p:cNvSpPr>
            <a:spLocks noGrp="1"/>
          </p:cNvSpPr>
          <p:nvPr>
            <p:ph type="title"/>
          </p:nvPr>
        </p:nvSpPr>
        <p:spPr/>
        <p:txBody>
          <a:bodyPr>
            <a:noAutofit/>
          </a:bodyPr>
          <a:lstStyle/>
          <a:p>
            <a:r>
              <a:rPr lang="en-US" altLang="zh-CN" sz="4000" dirty="0"/>
              <a:t>7.2</a:t>
            </a:r>
            <a:r>
              <a:rPr lang="zh-CN" altLang="en-US" sz="4000" dirty="0"/>
              <a:t> 分治设计技术</a:t>
            </a:r>
            <a:endParaRPr lang="en-CN" sz="4000" dirty="0"/>
          </a:p>
        </p:txBody>
      </p:sp>
      <p:sp>
        <p:nvSpPr>
          <p:cNvPr id="3" name="TextBox 2">
            <a:extLst>
              <a:ext uri="{FF2B5EF4-FFF2-40B4-BE49-F238E27FC236}">
                <a16:creationId xmlns:a16="http://schemas.microsoft.com/office/drawing/2014/main" id="{2841F35A-01BB-C6C1-17B6-9D6F0E2E8A55}"/>
              </a:ext>
            </a:extLst>
          </p:cNvPr>
          <p:cNvSpPr txBox="1"/>
          <p:nvPr/>
        </p:nvSpPr>
        <p:spPr>
          <a:xfrm>
            <a:off x="822960" y="1539102"/>
            <a:ext cx="4572000" cy="523220"/>
          </a:xfrm>
          <a:prstGeom prst="rect">
            <a:avLst/>
          </a:prstGeom>
          <a:noFill/>
        </p:spPr>
        <p:txBody>
          <a:bodyPr wrap="square">
            <a:spAutoFit/>
          </a:bodyPr>
          <a:lstStyle/>
          <a:p>
            <a:r>
              <a:rPr lang="zh-CN" altLang="en-US" sz="2800" b="1" dirty="0"/>
              <a:t>双调归并网络（</a:t>
            </a:r>
            <a:r>
              <a:rPr lang="en-US" altLang="zh-CN" sz="2800" b="1" dirty="0"/>
              <a:t>2</a:t>
            </a:r>
            <a:r>
              <a:rPr lang="zh-CN" altLang="en-US" sz="2800" b="1" dirty="0"/>
              <a:t>）</a:t>
            </a:r>
            <a:endParaRPr lang="en-CN" sz="2800" b="1" dirty="0"/>
          </a:p>
        </p:txBody>
      </p:sp>
      <p:pic>
        <p:nvPicPr>
          <p:cNvPr id="2" name="Picture 1">
            <a:extLst>
              <a:ext uri="{FF2B5EF4-FFF2-40B4-BE49-F238E27FC236}">
                <a16:creationId xmlns:a16="http://schemas.microsoft.com/office/drawing/2014/main" id="{CEC9EFAE-95F4-6002-C91F-75531CE6CF7C}"/>
              </a:ext>
            </a:extLst>
          </p:cNvPr>
          <p:cNvPicPr>
            <a:picLocks noChangeAspect="1"/>
          </p:cNvPicPr>
          <p:nvPr/>
        </p:nvPicPr>
        <p:blipFill>
          <a:blip r:embed="rId2"/>
          <a:stretch>
            <a:fillRect/>
          </a:stretch>
        </p:blipFill>
        <p:spPr>
          <a:xfrm>
            <a:off x="481914" y="2557881"/>
            <a:ext cx="8454728" cy="1853090"/>
          </a:xfrm>
          <a:prstGeom prst="rect">
            <a:avLst/>
          </a:prstGeom>
        </p:spPr>
      </p:pic>
      <p:pic>
        <p:nvPicPr>
          <p:cNvPr id="5" name="Picture 4">
            <a:extLst>
              <a:ext uri="{FF2B5EF4-FFF2-40B4-BE49-F238E27FC236}">
                <a16:creationId xmlns:a16="http://schemas.microsoft.com/office/drawing/2014/main" id="{1AAFB9E9-FDA1-00EC-9708-19A02DBFDD01}"/>
              </a:ext>
            </a:extLst>
          </p:cNvPr>
          <p:cNvPicPr>
            <a:picLocks noChangeAspect="1"/>
          </p:cNvPicPr>
          <p:nvPr/>
        </p:nvPicPr>
        <p:blipFill>
          <a:blip r:embed="rId3"/>
          <a:stretch>
            <a:fillRect/>
          </a:stretch>
        </p:blipFill>
        <p:spPr>
          <a:xfrm>
            <a:off x="481914" y="4540798"/>
            <a:ext cx="8510386" cy="1044456"/>
          </a:xfrm>
          <a:prstGeom prst="rect">
            <a:avLst/>
          </a:prstGeom>
        </p:spPr>
      </p:pic>
    </p:spTree>
    <p:extLst>
      <p:ext uri="{BB962C8B-B14F-4D97-AF65-F5344CB8AC3E}">
        <p14:creationId xmlns:p14="http://schemas.microsoft.com/office/powerpoint/2010/main" val="14775039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F451540-0F73-1940-955D-0DDE762623CD}"/>
              </a:ext>
            </a:extLst>
          </p:cNvPr>
          <p:cNvSpPr>
            <a:spLocks noGrp="1"/>
          </p:cNvSpPr>
          <p:nvPr>
            <p:ph type="title"/>
          </p:nvPr>
        </p:nvSpPr>
        <p:spPr/>
        <p:txBody>
          <a:bodyPr>
            <a:noAutofit/>
          </a:bodyPr>
          <a:lstStyle/>
          <a:p>
            <a:r>
              <a:rPr lang="en-US" altLang="zh-CN" sz="4000" dirty="0"/>
              <a:t>7.2</a:t>
            </a:r>
            <a:r>
              <a:rPr lang="zh-CN" altLang="en-US" sz="4000" dirty="0"/>
              <a:t> 分治设计技术</a:t>
            </a:r>
            <a:endParaRPr lang="en-CN" sz="4000" dirty="0"/>
          </a:p>
        </p:txBody>
      </p:sp>
      <p:sp>
        <p:nvSpPr>
          <p:cNvPr id="3" name="TextBox 2">
            <a:extLst>
              <a:ext uri="{FF2B5EF4-FFF2-40B4-BE49-F238E27FC236}">
                <a16:creationId xmlns:a16="http://schemas.microsoft.com/office/drawing/2014/main" id="{2841F35A-01BB-C6C1-17B6-9D6F0E2E8A55}"/>
              </a:ext>
            </a:extLst>
          </p:cNvPr>
          <p:cNvSpPr txBox="1"/>
          <p:nvPr/>
        </p:nvSpPr>
        <p:spPr>
          <a:xfrm>
            <a:off x="822960" y="1539102"/>
            <a:ext cx="4572000" cy="523220"/>
          </a:xfrm>
          <a:prstGeom prst="rect">
            <a:avLst/>
          </a:prstGeom>
          <a:noFill/>
        </p:spPr>
        <p:txBody>
          <a:bodyPr wrap="square">
            <a:spAutoFit/>
          </a:bodyPr>
          <a:lstStyle/>
          <a:p>
            <a:r>
              <a:rPr lang="zh-CN" altLang="en-US" sz="2800" b="1" dirty="0"/>
              <a:t>双调归并网络（</a:t>
            </a:r>
            <a:r>
              <a:rPr lang="en-US" altLang="zh-CN" sz="2800" b="1" dirty="0"/>
              <a:t>3</a:t>
            </a:r>
            <a:r>
              <a:rPr lang="zh-CN" altLang="en-US" sz="2800" b="1" dirty="0"/>
              <a:t>）</a:t>
            </a:r>
            <a:endParaRPr lang="en-CN" sz="2800" b="1" dirty="0"/>
          </a:p>
        </p:txBody>
      </p:sp>
      <p:sp>
        <p:nvSpPr>
          <p:cNvPr id="2" name="Rectangle 3">
            <a:extLst>
              <a:ext uri="{FF2B5EF4-FFF2-40B4-BE49-F238E27FC236}">
                <a16:creationId xmlns:a16="http://schemas.microsoft.com/office/drawing/2014/main" id="{98FE1A8B-1806-B186-A6F4-6C756A4063E8}"/>
              </a:ext>
            </a:extLst>
          </p:cNvPr>
          <p:cNvSpPr txBox="1">
            <a:spLocks noChangeArrowheads="1"/>
          </p:cNvSpPr>
          <p:nvPr/>
        </p:nvSpPr>
        <p:spPr>
          <a:xfrm>
            <a:off x="539750" y="2062322"/>
            <a:ext cx="7777163" cy="4153127"/>
          </a:xfrm>
          <a:prstGeom prst="rect">
            <a:avLst/>
          </a:prstGeom>
        </p:spPr>
        <p:txBody>
          <a:bodyPr vert="horz" lIns="0" tIns="45720" rIns="0" bIns="45720" rtlCol="0">
            <a:normAutofit lnSpcReduction="10000"/>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0"/>
              </a:spcBef>
              <a:spcAft>
                <a:spcPts val="0"/>
              </a:spcAft>
            </a:pPr>
            <a:r>
              <a:rPr lang="en-US" altLang="zh-CN" sz="2400" dirty="0"/>
              <a:t>Batcher</a:t>
            </a:r>
            <a:r>
              <a:rPr lang="zh-CN" altLang="en-US" sz="2400" dirty="0"/>
              <a:t>双调归并算法</a:t>
            </a:r>
          </a:p>
          <a:p>
            <a:pPr>
              <a:spcBef>
                <a:spcPts val="0"/>
              </a:spcBef>
              <a:spcAft>
                <a:spcPts val="0"/>
              </a:spcAft>
              <a:buFont typeface="Wingdings" pitchFamily="2" charset="2"/>
              <a:buNone/>
            </a:pPr>
            <a:r>
              <a:rPr lang="zh-CN" altLang="en-US" sz="1600" dirty="0"/>
              <a:t>    输入：双调序列</a:t>
            </a:r>
            <a:r>
              <a:rPr lang="en-US" altLang="zh-CN" sz="1600" dirty="0"/>
              <a:t>X=(x</a:t>
            </a:r>
            <a:r>
              <a:rPr lang="en-US" altLang="zh-CN" sz="1600" baseline="-25000" dirty="0"/>
              <a:t>0</a:t>
            </a:r>
            <a:r>
              <a:rPr lang="en-US" altLang="zh-CN" sz="1600" dirty="0"/>
              <a:t>,x</a:t>
            </a:r>
            <a:r>
              <a:rPr lang="en-US" altLang="zh-CN" sz="1600" baseline="-25000" dirty="0"/>
              <a:t>1</a:t>
            </a:r>
            <a:r>
              <a:rPr lang="en-US" altLang="zh-CN" sz="1600" dirty="0"/>
              <a:t>,…,x</a:t>
            </a:r>
            <a:r>
              <a:rPr lang="en-US" altLang="zh-CN" sz="1600" baseline="-25000" dirty="0"/>
              <a:t>n-1</a:t>
            </a:r>
            <a:r>
              <a:rPr lang="en-US" altLang="zh-CN" sz="1600" dirty="0"/>
              <a:t>)</a:t>
            </a:r>
          </a:p>
          <a:p>
            <a:pPr>
              <a:spcBef>
                <a:spcPts val="0"/>
              </a:spcBef>
              <a:spcAft>
                <a:spcPts val="0"/>
              </a:spcAft>
              <a:buFont typeface="Wingdings" pitchFamily="2" charset="2"/>
              <a:buNone/>
            </a:pPr>
            <a:r>
              <a:rPr lang="en-US" altLang="zh-CN" sz="1600" dirty="0"/>
              <a:t>    </a:t>
            </a:r>
            <a:r>
              <a:rPr lang="zh-CN" altLang="en-US" sz="1600" dirty="0"/>
              <a:t>输出：非降有序序列</a:t>
            </a:r>
            <a:r>
              <a:rPr lang="en-US" altLang="zh-CN" sz="1600" dirty="0"/>
              <a:t>Y=(y</a:t>
            </a:r>
            <a:r>
              <a:rPr lang="en-US" altLang="zh-CN" sz="1600" baseline="-25000" dirty="0"/>
              <a:t>0</a:t>
            </a:r>
            <a:r>
              <a:rPr lang="en-US" altLang="zh-CN" sz="1600" dirty="0"/>
              <a:t>,y</a:t>
            </a:r>
            <a:r>
              <a:rPr lang="en-US" altLang="zh-CN" sz="1600" baseline="-25000" dirty="0"/>
              <a:t>1</a:t>
            </a:r>
            <a:r>
              <a:rPr lang="en-US" altLang="zh-CN" sz="1600" dirty="0"/>
              <a:t>,…,y</a:t>
            </a:r>
            <a:r>
              <a:rPr lang="en-US" altLang="zh-CN" sz="1600" baseline="-25000" dirty="0"/>
              <a:t>n-1</a:t>
            </a:r>
            <a:r>
              <a:rPr lang="en-US" altLang="zh-CN" sz="1600" dirty="0"/>
              <a:t>)</a:t>
            </a:r>
          </a:p>
          <a:p>
            <a:pPr>
              <a:spcBef>
                <a:spcPts val="0"/>
              </a:spcBef>
              <a:spcAft>
                <a:spcPts val="0"/>
              </a:spcAft>
              <a:buFont typeface="Wingdings" pitchFamily="2" charset="2"/>
              <a:buNone/>
            </a:pPr>
            <a:r>
              <a:rPr lang="en-US" altLang="zh-CN" sz="1600" dirty="0"/>
              <a:t>    Procedure BITONIC_MERG(x)</a:t>
            </a:r>
          </a:p>
          <a:p>
            <a:pPr>
              <a:spcBef>
                <a:spcPts val="0"/>
              </a:spcBef>
              <a:spcAft>
                <a:spcPts val="0"/>
              </a:spcAft>
              <a:buFont typeface="Wingdings" pitchFamily="2" charset="2"/>
              <a:buNone/>
            </a:pPr>
            <a:r>
              <a:rPr lang="en-US" altLang="zh-CN" sz="1600" dirty="0"/>
              <a:t>    Begin</a:t>
            </a:r>
          </a:p>
          <a:p>
            <a:pPr>
              <a:spcBef>
                <a:spcPts val="0"/>
              </a:spcBef>
              <a:spcAft>
                <a:spcPts val="0"/>
              </a:spcAft>
              <a:buFont typeface="Wingdings" pitchFamily="2" charset="2"/>
              <a:buNone/>
            </a:pPr>
            <a:r>
              <a:rPr lang="en-US" altLang="zh-CN" sz="1600" dirty="0"/>
              <a:t>       (1)for </a:t>
            </a:r>
            <a:r>
              <a:rPr lang="en-US" altLang="zh-CN" sz="1600" dirty="0" err="1"/>
              <a:t>i</a:t>
            </a:r>
            <a:r>
              <a:rPr lang="en-US" altLang="zh-CN" sz="1600" dirty="0"/>
              <a:t>=0 to n/2-1 par-do</a:t>
            </a:r>
          </a:p>
          <a:p>
            <a:pPr>
              <a:spcBef>
                <a:spcPts val="0"/>
              </a:spcBef>
              <a:spcAft>
                <a:spcPts val="0"/>
              </a:spcAft>
              <a:buFont typeface="Wingdings" pitchFamily="2" charset="2"/>
              <a:buNone/>
            </a:pPr>
            <a:r>
              <a:rPr lang="en-US" altLang="zh-CN" sz="1600" dirty="0"/>
              <a:t>           (1.1) </a:t>
            </a:r>
            <a:r>
              <a:rPr lang="en-US" altLang="zh-CN" sz="1600" dirty="0" err="1"/>
              <a:t>s</a:t>
            </a:r>
            <a:r>
              <a:rPr lang="en-US" altLang="zh-CN" sz="1600" baseline="-25000" dirty="0" err="1"/>
              <a:t>i</a:t>
            </a:r>
            <a:r>
              <a:rPr lang="en-US" altLang="zh-CN" sz="1600" dirty="0"/>
              <a:t>=min{</a:t>
            </a:r>
            <a:r>
              <a:rPr lang="en-US" altLang="zh-CN" sz="1600" dirty="0" err="1"/>
              <a:t>x</a:t>
            </a:r>
            <a:r>
              <a:rPr lang="en-US" altLang="zh-CN" sz="1600" baseline="-25000" dirty="0" err="1"/>
              <a:t>i</a:t>
            </a:r>
            <a:r>
              <a:rPr lang="en-US" altLang="zh-CN" sz="1600" dirty="0" err="1"/>
              <a:t>,x</a:t>
            </a:r>
            <a:r>
              <a:rPr lang="en-US" altLang="zh-CN" sz="1600" baseline="-25000" dirty="0" err="1"/>
              <a:t>i+n</a:t>
            </a:r>
            <a:r>
              <a:rPr lang="en-US" altLang="zh-CN" sz="1600" baseline="-25000" dirty="0"/>
              <a:t>/2</a:t>
            </a:r>
            <a:r>
              <a:rPr lang="en-US" altLang="zh-CN" sz="1600" dirty="0"/>
              <a:t>}</a:t>
            </a:r>
          </a:p>
          <a:p>
            <a:pPr>
              <a:spcBef>
                <a:spcPts val="0"/>
              </a:spcBef>
              <a:spcAft>
                <a:spcPts val="0"/>
              </a:spcAft>
              <a:buFont typeface="Wingdings" pitchFamily="2" charset="2"/>
              <a:buNone/>
            </a:pPr>
            <a:r>
              <a:rPr lang="en-US" altLang="zh-CN" sz="1600" dirty="0"/>
              <a:t>           (1.2) </a:t>
            </a:r>
            <a:r>
              <a:rPr lang="en-US" altLang="zh-CN" sz="1600" b="1" i="1" dirty="0"/>
              <a:t>l</a:t>
            </a:r>
            <a:r>
              <a:rPr lang="en-US" altLang="zh-CN" sz="1600" baseline="-25000" dirty="0"/>
              <a:t>i</a:t>
            </a:r>
            <a:r>
              <a:rPr lang="en-US" altLang="zh-CN" sz="1600" dirty="0"/>
              <a:t>=max{</a:t>
            </a:r>
            <a:r>
              <a:rPr lang="en-US" altLang="zh-CN" sz="1600" dirty="0" err="1"/>
              <a:t>x</a:t>
            </a:r>
            <a:r>
              <a:rPr lang="en-US" altLang="zh-CN" sz="1600" baseline="-25000" dirty="0" err="1"/>
              <a:t>i</a:t>
            </a:r>
            <a:r>
              <a:rPr lang="en-US" altLang="zh-CN" sz="1600" dirty="0" err="1"/>
              <a:t>,x</a:t>
            </a:r>
            <a:r>
              <a:rPr lang="en-US" altLang="zh-CN" sz="1600" baseline="-25000" dirty="0" err="1"/>
              <a:t>i+n</a:t>
            </a:r>
            <a:r>
              <a:rPr lang="en-US" altLang="zh-CN" sz="1600" baseline="-25000" dirty="0"/>
              <a:t>/2</a:t>
            </a:r>
            <a:r>
              <a:rPr lang="en-US" altLang="zh-CN" sz="1600" dirty="0"/>
              <a:t>}</a:t>
            </a:r>
          </a:p>
          <a:p>
            <a:pPr>
              <a:spcBef>
                <a:spcPts val="0"/>
              </a:spcBef>
              <a:spcAft>
                <a:spcPts val="0"/>
              </a:spcAft>
              <a:buFont typeface="Wingdings" pitchFamily="2" charset="2"/>
              <a:buNone/>
            </a:pPr>
            <a:r>
              <a:rPr lang="en-US" altLang="zh-CN" sz="1600" dirty="0"/>
              <a:t>           end for</a:t>
            </a:r>
          </a:p>
          <a:p>
            <a:pPr>
              <a:spcBef>
                <a:spcPts val="0"/>
              </a:spcBef>
              <a:spcAft>
                <a:spcPts val="0"/>
              </a:spcAft>
              <a:buFont typeface="Wingdings" pitchFamily="2" charset="2"/>
              <a:buNone/>
            </a:pPr>
            <a:r>
              <a:rPr lang="en-US" altLang="zh-CN" sz="1600" dirty="0"/>
              <a:t>       (2)Recursive Call:</a:t>
            </a:r>
          </a:p>
          <a:p>
            <a:pPr>
              <a:spcBef>
                <a:spcPts val="0"/>
              </a:spcBef>
              <a:spcAft>
                <a:spcPts val="0"/>
              </a:spcAft>
              <a:buFont typeface="Wingdings" pitchFamily="2" charset="2"/>
              <a:buNone/>
            </a:pPr>
            <a:r>
              <a:rPr lang="en-US" altLang="zh-CN" sz="1600" dirty="0"/>
              <a:t>            (2.1)BITONIC_MERG(MIN=(s</a:t>
            </a:r>
            <a:r>
              <a:rPr lang="en-US" altLang="zh-CN" sz="1600" baseline="-25000" dirty="0"/>
              <a:t>0</a:t>
            </a:r>
            <a:r>
              <a:rPr lang="en-US" altLang="zh-CN" sz="1600" dirty="0"/>
              <a:t>,…,</a:t>
            </a:r>
            <a:r>
              <a:rPr lang="en-US" altLang="zh-CN" sz="1600" dirty="0" err="1"/>
              <a:t>s</a:t>
            </a:r>
            <a:r>
              <a:rPr lang="en-US" altLang="zh-CN" sz="1600" baseline="-25000" dirty="0" err="1"/>
              <a:t>n</a:t>
            </a:r>
            <a:r>
              <a:rPr lang="en-US" altLang="zh-CN" sz="1600" baseline="-25000" dirty="0"/>
              <a:t>/2-1</a:t>
            </a:r>
            <a:r>
              <a:rPr lang="en-US" altLang="zh-CN" sz="1600" dirty="0"/>
              <a:t>))</a:t>
            </a:r>
          </a:p>
          <a:p>
            <a:pPr>
              <a:spcBef>
                <a:spcPts val="0"/>
              </a:spcBef>
              <a:spcAft>
                <a:spcPts val="0"/>
              </a:spcAft>
              <a:buFont typeface="Wingdings" pitchFamily="2" charset="2"/>
              <a:buNone/>
            </a:pPr>
            <a:r>
              <a:rPr lang="en-US" altLang="zh-CN" sz="1600" dirty="0"/>
              <a:t>            (2.2)BITONIC_MERG(MIN=(</a:t>
            </a:r>
            <a:r>
              <a:rPr lang="en-US" altLang="zh-CN" sz="1600" b="1" i="1" dirty="0"/>
              <a:t>l</a:t>
            </a:r>
            <a:r>
              <a:rPr lang="en-US" altLang="zh-CN" sz="1600" baseline="-25000" dirty="0"/>
              <a:t>0</a:t>
            </a:r>
            <a:r>
              <a:rPr lang="en-US" altLang="zh-CN" sz="1600" dirty="0"/>
              <a:t>,…, </a:t>
            </a:r>
            <a:r>
              <a:rPr lang="en-US" altLang="zh-CN" sz="1600" b="1" i="1" dirty="0"/>
              <a:t>l</a:t>
            </a:r>
            <a:r>
              <a:rPr lang="en-US" altLang="zh-CN" sz="1600" baseline="-25000" dirty="0"/>
              <a:t>n/2-1</a:t>
            </a:r>
            <a:r>
              <a:rPr lang="en-US" altLang="zh-CN" sz="1600" dirty="0"/>
              <a:t>))</a:t>
            </a:r>
          </a:p>
          <a:p>
            <a:pPr>
              <a:spcBef>
                <a:spcPts val="0"/>
              </a:spcBef>
              <a:spcAft>
                <a:spcPts val="0"/>
              </a:spcAft>
              <a:buFont typeface="Wingdings" pitchFamily="2" charset="2"/>
              <a:buNone/>
            </a:pPr>
            <a:r>
              <a:rPr lang="en-US" altLang="zh-CN" sz="1600" dirty="0"/>
              <a:t>       (3)output sequence MIN followed by sequence MAX</a:t>
            </a:r>
          </a:p>
          <a:p>
            <a:pPr>
              <a:spcBef>
                <a:spcPts val="0"/>
              </a:spcBef>
              <a:spcAft>
                <a:spcPts val="0"/>
              </a:spcAft>
              <a:buFont typeface="Wingdings" pitchFamily="2" charset="2"/>
              <a:buNone/>
            </a:pPr>
            <a:r>
              <a:rPr lang="en-US" altLang="zh-CN" sz="1600" dirty="0"/>
              <a:t>    End</a:t>
            </a:r>
          </a:p>
          <a:p>
            <a:pPr>
              <a:spcBef>
                <a:spcPts val="0"/>
              </a:spcBef>
              <a:spcAft>
                <a:spcPts val="0"/>
              </a:spcAft>
              <a:buFont typeface="Wingdings" pitchFamily="2" charset="2"/>
              <a:buNone/>
            </a:pPr>
            <a:endParaRPr lang="en-US" altLang="zh-CN" sz="1600" dirty="0"/>
          </a:p>
        </p:txBody>
      </p:sp>
      <p:pic>
        <p:nvPicPr>
          <p:cNvPr id="5" name="Picture 4">
            <a:extLst>
              <a:ext uri="{FF2B5EF4-FFF2-40B4-BE49-F238E27FC236}">
                <a16:creationId xmlns:a16="http://schemas.microsoft.com/office/drawing/2014/main" id="{C1C2CF95-77B2-4C4C-94EB-26FF8CFB86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25989" y="1675714"/>
            <a:ext cx="3894115" cy="3747743"/>
          </a:xfrm>
          <a:prstGeom prst="rect">
            <a:avLst/>
          </a:prstGeom>
        </p:spPr>
      </p:pic>
    </p:spTree>
    <p:extLst>
      <p:ext uri="{BB962C8B-B14F-4D97-AF65-F5344CB8AC3E}">
        <p14:creationId xmlns:p14="http://schemas.microsoft.com/office/powerpoint/2010/main" val="1596446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F451540-0F73-1940-955D-0DDE762623CD}"/>
              </a:ext>
            </a:extLst>
          </p:cNvPr>
          <p:cNvSpPr>
            <a:spLocks noGrp="1"/>
          </p:cNvSpPr>
          <p:nvPr>
            <p:ph type="title"/>
          </p:nvPr>
        </p:nvSpPr>
        <p:spPr/>
        <p:txBody>
          <a:bodyPr>
            <a:noAutofit/>
          </a:bodyPr>
          <a:lstStyle/>
          <a:p>
            <a:r>
              <a:rPr lang="en-US" altLang="zh-CN" sz="4000" dirty="0"/>
              <a:t>7.2</a:t>
            </a:r>
            <a:r>
              <a:rPr lang="zh-CN" altLang="en-US" sz="4000" dirty="0"/>
              <a:t> 分治设计技术</a:t>
            </a:r>
            <a:endParaRPr lang="en-CN" sz="4000" dirty="0"/>
          </a:p>
        </p:txBody>
      </p:sp>
      <p:sp>
        <p:nvSpPr>
          <p:cNvPr id="3" name="TextBox 2">
            <a:extLst>
              <a:ext uri="{FF2B5EF4-FFF2-40B4-BE49-F238E27FC236}">
                <a16:creationId xmlns:a16="http://schemas.microsoft.com/office/drawing/2014/main" id="{2841F35A-01BB-C6C1-17B6-9D6F0E2E8A55}"/>
              </a:ext>
            </a:extLst>
          </p:cNvPr>
          <p:cNvSpPr txBox="1"/>
          <p:nvPr/>
        </p:nvSpPr>
        <p:spPr>
          <a:xfrm>
            <a:off x="822960" y="1539102"/>
            <a:ext cx="4572000" cy="523220"/>
          </a:xfrm>
          <a:prstGeom prst="rect">
            <a:avLst/>
          </a:prstGeom>
          <a:noFill/>
        </p:spPr>
        <p:txBody>
          <a:bodyPr wrap="square">
            <a:spAutoFit/>
          </a:bodyPr>
          <a:lstStyle/>
          <a:p>
            <a:r>
              <a:rPr lang="zh-CN" altLang="en-US" sz="2800" b="1" dirty="0"/>
              <a:t>双调归并网络（</a:t>
            </a:r>
            <a:r>
              <a:rPr lang="en-US" altLang="zh-CN" sz="2800" b="1" dirty="0"/>
              <a:t>4</a:t>
            </a:r>
            <a:r>
              <a:rPr lang="zh-CN" altLang="en-US" sz="2800" b="1" dirty="0"/>
              <a:t>）</a:t>
            </a:r>
            <a:endParaRPr lang="en-CN" sz="2800" b="1" dirty="0"/>
          </a:p>
        </p:txBody>
      </p:sp>
      <p:pic>
        <p:nvPicPr>
          <p:cNvPr id="4" name="Picture 6">
            <a:extLst>
              <a:ext uri="{FF2B5EF4-FFF2-40B4-BE49-F238E27FC236}">
                <a16:creationId xmlns:a16="http://schemas.microsoft.com/office/drawing/2014/main" id="{84AC844C-C297-D94F-0752-2FD8DD0FBB8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38985" y="2069245"/>
            <a:ext cx="5111750" cy="4502150"/>
          </a:xfrm>
          <a:prstGeom prst="rect">
            <a:avLst/>
          </a:prstGeom>
        </p:spPr>
      </p:pic>
    </p:spTree>
    <p:extLst>
      <p:ext uri="{BB962C8B-B14F-4D97-AF65-F5344CB8AC3E}">
        <p14:creationId xmlns:p14="http://schemas.microsoft.com/office/powerpoint/2010/main" val="23032203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1"/>
          <p:cNvSpPr txBox="1"/>
          <p:nvPr/>
        </p:nvSpPr>
        <p:spPr>
          <a:xfrm>
            <a:off x="389216" y="1468045"/>
            <a:ext cx="1921498" cy="931024"/>
          </a:xfrm>
          <a:prstGeom prst="rect">
            <a:avLst/>
          </a:prstGeom>
          <a:noFill/>
        </p:spPr>
        <p:txBody>
          <a:bodyPr wrap="square" lIns="0" tIns="0" rIns="0" rtlCol="0">
            <a:spAutoFit/>
          </a:bodyPr>
          <a:lstStyle/>
          <a:p>
            <a:pPr>
              <a:lnSpc>
                <a:spcPts val="2052"/>
              </a:lnSpc>
            </a:pPr>
            <a:r>
              <a:rPr lang="zh-CN" altLang="en-US" sz="2800" b="1" dirty="0">
                <a:solidFill>
                  <a:srgbClr val="000000"/>
                </a:solidFill>
                <a:latin typeface="Arial Unicode MS" pitchFamily="18" charset="0"/>
                <a:cs typeface="Arial Unicode MS" pitchFamily="18" charset="0"/>
              </a:rPr>
              <a:t>凸壳问题</a:t>
            </a:r>
            <a:endParaRPr lang="en-US" altLang="zh-CN" sz="2800" b="1" dirty="0">
              <a:solidFill>
                <a:srgbClr val="000000"/>
              </a:solidFill>
              <a:latin typeface="Arial Unicode MS" pitchFamily="18" charset="0"/>
              <a:cs typeface="Arial Unicode MS" pitchFamily="18" charset="0"/>
            </a:endParaRPr>
          </a:p>
          <a:p>
            <a:pPr>
              <a:lnSpc>
                <a:spcPts val="2394"/>
              </a:lnSpc>
            </a:pPr>
            <a:endParaRPr lang="en-US" altLang="zh-CN" sz="2051" dirty="0">
              <a:solidFill>
                <a:srgbClr val="000000"/>
              </a:solidFill>
              <a:latin typeface="Arial Unicode MS" pitchFamily="18" charset="0"/>
              <a:cs typeface="Arial Unicode MS" pitchFamily="18" charset="0"/>
            </a:endParaRPr>
          </a:p>
          <a:p>
            <a:pPr>
              <a:lnSpc>
                <a:spcPts val="2394"/>
              </a:lnSpc>
            </a:pPr>
            <a:endParaRPr lang="en-US" altLang="zh-CN" sz="2051" dirty="0">
              <a:solidFill>
                <a:srgbClr val="000000"/>
              </a:solidFill>
              <a:latin typeface="Arial" pitchFamily="18" charset="0"/>
              <a:cs typeface="Arial" pitchFamily="18" charset="0"/>
            </a:endParaRPr>
          </a:p>
        </p:txBody>
      </p:sp>
      <p:sp>
        <p:nvSpPr>
          <p:cNvPr id="13" name="Title 12">
            <a:extLst>
              <a:ext uri="{FF2B5EF4-FFF2-40B4-BE49-F238E27FC236}">
                <a16:creationId xmlns:a16="http://schemas.microsoft.com/office/drawing/2014/main" id="{7F451540-0F73-1940-955D-0DDE762623CD}"/>
              </a:ext>
            </a:extLst>
          </p:cNvPr>
          <p:cNvSpPr>
            <a:spLocks noGrp="1"/>
          </p:cNvSpPr>
          <p:nvPr>
            <p:ph type="title"/>
          </p:nvPr>
        </p:nvSpPr>
        <p:spPr/>
        <p:txBody>
          <a:bodyPr>
            <a:noAutofit/>
          </a:bodyPr>
          <a:lstStyle/>
          <a:p>
            <a:r>
              <a:rPr lang="en-US" altLang="zh-CN" sz="4000" dirty="0"/>
              <a:t>7.2</a:t>
            </a:r>
            <a:r>
              <a:rPr lang="zh-CN" altLang="en-US" sz="4000" dirty="0"/>
              <a:t> 分治设计技术</a:t>
            </a:r>
            <a:endParaRPr lang="en-CN" sz="4000" dirty="0"/>
          </a:p>
        </p:txBody>
      </p:sp>
      <p:pic>
        <p:nvPicPr>
          <p:cNvPr id="2" name="Picture 1">
            <a:extLst>
              <a:ext uri="{FF2B5EF4-FFF2-40B4-BE49-F238E27FC236}">
                <a16:creationId xmlns:a16="http://schemas.microsoft.com/office/drawing/2014/main" id="{D72AC3ED-199D-BB4B-A94C-9FF51A9E6294}"/>
              </a:ext>
            </a:extLst>
          </p:cNvPr>
          <p:cNvPicPr>
            <a:picLocks noChangeAspect="1"/>
          </p:cNvPicPr>
          <p:nvPr/>
        </p:nvPicPr>
        <p:blipFill rotWithShape="1">
          <a:blip r:embed="rId2"/>
          <a:srcRect b="32962"/>
          <a:stretch/>
        </p:blipFill>
        <p:spPr>
          <a:xfrm>
            <a:off x="400878" y="1809095"/>
            <a:ext cx="7965882" cy="2716124"/>
          </a:xfrm>
          <a:prstGeom prst="rect">
            <a:avLst/>
          </a:prstGeom>
        </p:spPr>
      </p:pic>
      <p:pic>
        <p:nvPicPr>
          <p:cNvPr id="3" name="Picture 2">
            <a:extLst>
              <a:ext uri="{FF2B5EF4-FFF2-40B4-BE49-F238E27FC236}">
                <a16:creationId xmlns:a16="http://schemas.microsoft.com/office/drawing/2014/main" id="{0E2AD9A3-E2C7-074C-B0E5-62973868563D}"/>
              </a:ext>
            </a:extLst>
          </p:cNvPr>
          <p:cNvPicPr>
            <a:picLocks noChangeAspect="1"/>
          </p:cNvPicPr>
          <p:nvPr/>
        </p:nvPicPr>
        <p:blipFill>
          <a:blip r:embed="rId3"/>
          <a:stretch>
            <a:fillRect/>
          </a:stretch>
        </p:blipFill>
        <p:spPr>
          <a:xfrm>
            <a:off x="5997272" y="4525219"/>
            <a:ext cx="2075290" cy="2231276"/>
          </a:xfrm>
          <a:prstGeom prst="rect">
            <a:avLst/>
          </a:prstGeom>
        </p:spPr>
      </p:pic>
      <p:sp>
        <p:nvSpPr>
          <p:cNvPr id="7" name="TextBox 1">
            <a:extLst>
              <a:ext uri="{FF2B5EF4-FFF2-40B4-BE49-F238E27FC236}">
                <a16:creationId xmlns:a16="http://schemas.microsoft.com/office/drawing/2014/main" id="{2AEDD437-CBA6-8A4E-AED9-064E70BF9AFD}"/>
              </a:ext>
            </a:extLst>
          </p:cNvPr>
          <p:cNvSpPr txBox="1"/>
          <p:nvPr/>
        </p:nvSpPr>
        <p:spPr>
          <a:xfrm>
            <a:off x="545653" y="4709833"/>
            <a:ext cx="4683975" cy="1774140"/>
          </a:xfrm>
          <a:prstGeom prst="rect">
            <a:avLst/>
          </a:prstGeom>
          <a:noFill/>
        </p:spPr>
        <p:txBody>
          <a:bodyPr wrap="none" lIns="0" tIns="0" rIns="0" rtlCol="0">
            <a:spAutoFit/>
          </a:bodyPr>
          <a:lstStyle/>
          <a:p>
            <a:pPr>
              <a:lnSpc>
                <a:spcPct val="150000"/>
              </a:lnSpc>
            </a:pPr>
            <a:r>
              <a:rPr lang="zh-CN" altLang="en-CN" sz="2051" dirty="0">
                <a:solidFill>
                  <a:srgbClr val="000000"/>
                </a:solidFill>
                <a:latin typeface="Arial Unicode MS" pitchFamily="18" charset="0"/>
                <a:cs typeface="Arial Unicode MS" pitchFamily="18" charset="0"/>
              </a:rPr>
              <a:t>图</a:t>
            </a:r>
            <a:r>
              <a:rPr lang="en-US" altLang="zh-CN" sz="2051" dirty="0">
                <a:solidFill>
                  <a:srgbClr val="000000"/>
                </a:solidFill>
                <a:latin typeface="Arial Unicode MS" pitchFamily="18" charset="0"/>
                <a:cs typeface="Arial Unicode MS" pitchFamily="18" charset="0"/>
              </a:rPr>
              <a:t>7.5</a:t>
            </a:r>
            <a:r>
              <a:rPr lang="zh-CN" altLang="en-US" sz="2051" dirty="0">
                <a:solidFill>
                  <a:srgbClr val="000000"/>
                </a:solidFill>
                <a:latin typeface="Arial Unicode MS" pitchFamily="18" charset="0"/>
                <a:cs typeface="Arial Unicode MS" pitchFamily="18" charset="0"/>
              </a:rPr>
              <a:t>中，上凸壳</a:t>
            </a:r>
            <a:r>
              <a:rPr lang="en-US" altLang="zh-CN" sz="2051" dirty="0">
                <a:solidFill>
                  <a:srgbClr val="000000"/>
                </a:solidFill>
                <a:latin typeface="Arial Unicode MS" pitchFamily="18" charset="0"/>
                <a:cs typeface="Arial Unicode MS" pitchFamily="18" charset="0"/>
              </a:rPr>
              <a:t>UH(S)=(v1,v2,v3,v4,v5)</a:t>
            </a:r>
          </a:p>
          <a:p>
            <a:pPr>
              <a:lnSpc>
                <a:spcPct val="150000"/>
              </a:lnSpc>
            </a:pPr>
            <a:r>
              <a:rPr lang="zh-CN" altLang="en-US" sz="2051" dirty="0">
                <a:solidFill>
                  <a:srgbClr val="000000"/>
                </a:solidFill>
                <a:latin typeface="Arial Unicode MS" pitchFamily="18" charset="0"/>
                <a:cs typeface="Arial Unicode MS" pitchFamily="18" charset="0"/>
              </a:rPr>
              <a:t>                下凸壳</a:t>
            </a:r>
            <a:r>
              <a:rPr lang="en-US" altLang="zh-CN" sz="2051" dirty="0">
                <a:solidFill>
                  <a:srgbClr val="000000"/>
                </a:solidFill>
                <a:latin typeface="Arial Unicode MS" pitchFamily="18" charset="0"/>
                <a:cs typeface="Arial Unicode MS" pitchFamily="18" charset="0"/>
              </a:rPr>
              <a:t>LH(s)=(v5,v6,v7,v8,v1)</a:t>
            </a:r>
          </a:p>
          <a:p>
            <a:pPr>
              <a:lnSpc>
                <a:spcPct val="150000"/>
              </a:lnSpc>
            </a:pPr>
            <a:r>
              <a:rPr lang="zh-CN" altLang="en-US" sz="2051" dirty="0">
                <a:solidFill>
                  <a:srgbClr val="000000"/>
                </a:solidFill>
                <a:latin typeface="Arial Unicode MS" pitchFamily="18" charset="0"/>
                <a:cs typeface="Arial Unicode MS" pitchFamily="18" charset="0"/>
              </a:rPr>
              <a:t>                凸壳</a:t>
            </a:r>
            <a:r>
              <a:rPr lang="en-US" altLang="zh-CN" sz="2051" dirty="0">
                <a:solidFill>
                  <a:srgbClr val="000000"/>
                </a:solidFill>
                <a:latin typeface="Arial Unicode MS" pitchFamily="18" charset="0"/>
                <a:cs typeface="Arial Unicode MS" pitchFamily="18" charset="0"/>
              </a:rPr>
              <a:t>CH(s)</a:t>
            </a:r>
            <a:r>
              <a:rPr lang="zh-CN" altLang="en-US" sz="2051" dirty="0">
                <a:solidFill>
                  <a:srgbClr val="000000"/>
                </a:solidFill>
                <a:latin typeface="Arial Unicode MS" pitchFamily="18" charset="0"/>
                <a:cs typeface="Arial Unicode MS" pitchFamily="18" charset="0"/>
              </a:rPr>
              <a:t> </a:t>
            </a:r>
            <a:r>
              <a:rPr lang="en-US" altLang="zh-CN" sz="2051" dirty="0">
                <a:solidFill>
                  <a:srgbClr val="000000"/>
                </a:solidFill>
                <a:latin typeface="Arial Unicode MS" pitchFamily="18" charset="0"/>
                <a:cs typeface="Arial Unicode MS" pitchFamily="18" charset="0"/>
              </a:rPr>
              <a:t>=</a:t>
            </a:r>
            <a:r>
              <a:rPr lang="zh-CN" altLang="en-US" sz="2051" dirty="0">
                <a:solidFill>
                  <a:srgbClr val="000000"/>
                </a:solidFill>
                <a:latin typeface="Arial Unicode MS" pitchFamily="18" charset="0"/>
                <a:cs typeface="Arial Unicode MS" pitchFamily="18" charset="0"/>
              </a:rPr>
              <a:t> </a:t>
            </a:r>
            <a:r>
              <a:rPr lang="en-US" altLang="zh-CN" sz="2051" dirty="0">
                <a:solidFill>
                  <a:srgbClr val="000000"/>
                </a:solidFill>
                <a:latin typeface="Arial Unicode MS" pitchFamily="18" charset="0"/>
                <a:cs typeface="Arial Unicode MS" pitchFamily="18" charset="0"/>
              </a:rPr>
              <a:t>UH(s)</a:t>
            </a:r>
            <a:r>
              <a:rPr lang="zh-CN" altLang="en-US" sz="2051" dirty="0">
                <a:solidFill>
                  <a:srgbClr val="000000"/>
                </a:solidFill>
                <a:latin typeface="Arial Unicode MS" pitchFamily="18" charset="0"/>
                <a:cs typeface="Arial Unicode MS" pitchFamily="18" charset="0"/>
              </a:rPr>
              <a:t> </a:t>
            </a:r>
            <a:r>
              <a:rPr lang="en-CN" dirty="0"/>
              <a:t>∪</a:t>
            </a:r>
            <a:r>
              <a:rPr lang="zh-CN" altLang="en-US" sz="2051" dirty="0">
                <a:solidFill>
                  <a:srgbClr val="000000"/>
                </a:solidFill>
                <a:latin typeface="Arial Unicode MS" pitchFamily="18" charset="0"/>
                <a:cs typeface="Arial Unicode MS" pitchFamily="18" charset="0"/>
              </a:rPr>
              <a:t> </a:t>
            </a:r>
            <a:r>
              <a:rPr lang="en-US" altLang="zh-CN" sz="2051" dirty="0">
                <a:solidFill>
                  <a:srgbClr val="000000"/>
                </a:solidFill>
                <a:latin typeface="Arial Unicode MS" pitchFamily="18" charset="0"/>
                <a:cs typeface="Arial Unicode MS" pitchFamily="18" charset="0"/>
              </a:rPr>
              <a:t>CH(s)</a:t>
            </a:r>
          </a:p>
          <a:p>
            <a:pPr>
              <a:lnSpc>
                <a:spcPts val="2394"/>
              </a:lnSpc>
            </a:pPr>
            <a:endParaRPr lang="en-US" altLang="zh-CN" sz="2051" dirty="0">
              <a:solidFill>
                <a:srgbClr val="000000"/>
              </a:solidFill>
              <a:latin typeface="Arial" pitchFamily="18" charset="0"/>
              <a:cs typeface="Arial" pitchFamily="18" charset="0"/>
            </a:endParaRPr>
          </a:p>
        </p:txBody>
      </p:sp>
    </p:spTree>
    <p:extLst>
      <p:ext uri="{BB962C8B-B14F-4D97-AF65-F5344CB8AC3E}">
        <p14:creationId xmlns:p14="http://schemas.microsoft.com/office/powerpoint/2010/main" val="7236166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7F451540-0F73-1940-955D-0DDE762623CD}"/>
              </a:ext>
            </a:extLst>
          </p:cNvPr>
          <p:cNvSpPr>
            <a:spLocks noGrp="1"/>
          </p:cNvSpPr>
          <p:nvPr>
            <p:ph type="title"/>
          </p:nvPr>
        </p:nvSpPr>
        <p:spPr/>
        <p:txBody>
          <a:bodyPr>
            <a:noAutofit/>
          </a:bodyPr>
          <a:lstStyle/>
          <a:p>
            <a:r>
              <a:rPr lang="en-US" altLang="zh-CN" sz="4000" dirty="0"/>
              <a:t>7.2</a:t>
            </a:r>
            <a:r>
              <a:rPr lang="zh-CN" altLang="en-US" sz="4000" dirty="0"/>
              <a:t> 分治设计技术</a:t>
            </a:r>
            <a:endParaRPr lang="en-CN" sz="4000" dirty="0"/>
          </a:p>
        </p:txBody>
      </p:sp>
      <p:pic>
        <p:nvPicPr>
          <p:cNvPr id="5" name="Picture 4">
            <a:extLst>
              <a:ext uri="{FF2B5EF4-FFF2-40B4-BE49-F238E27FC236}">
                <a16:creationId xmlns:a16="http://schemas.microsoft.com/office/drawing/2014/main" id="{816EAAE2-386E-C747-AA5E-8A1170BCEF6A}"/>
              </a:ext>
            </a:extLst>
          </p:cNvPr>
          <p:cNvPicPr>
            <a:picLocks noChangeAspect="1"/>
          </p:cNvPicPr>
          <p:nvPr/>
        </p:nvPicPr>
        <p:blipFill>
          <a:blip r:embed="rId2"/>
          <a:stretch>
            <a:fillRect/>
          </a:stretch>
        </p:blipFill>
        <p:spPr>
          <a:xfrm>
            <a:off x="325606" y="1986743"/>
            <a:ext cx="6177675" cy="3563267"/>
          </a:xfrm>
          <a:prstGeom prst="rect">
            <a:avLst/>
          </a:prstGeom>
        </p:spPr>
      </p:pic>
      <p:pic>
        <p:nvPicPr>
          <p:cNvPr id="4" name="Picture 3">
            <a:extLst>
              <a:ext uri="{FF2B5EF4-FFF2-40B4-BE49-F238E27FC236}">
                <a16:creationId xmlns:a16="http://schemas.microsoft.com/office/drawing/2014/main" id="{759C3E16-9341-6A48-BBFF-7E39C6B8E7ED}"/>
              </a:ext>
            </a:extLst>
          </p:cNvPr>
          <p:cNvPicPr>
            <a:picLocks noChangeAspect="1"/>
          </p:cNvPicPr>
          <p:nvPr/>
        </p:nvPicPr>
        <p:blipFill>
          <a:blip r:embed="rId3"/>
          <a:stretch>
            <a:fillRect/>
          </a:stretch>
        </p:blipFill>
        <p:spPr>
          <a:xfrm>
            <a:off x="5478197" y="4209642"/>
            <a:ext cx="3665803" cy="2079839"/>
          </a:xfrm>
          <a:prstGeom prst="rect">
            <a:avLst/>
          </a:prstGeom>
        </p:spPr>
      </p:pic>
      <p:sp>
        <p:nvSpPr>
          <p:cNvPr id="2" name="TextBox 1">
            <a:extLst>
              <a:ext uri="{FF2B5EF4-FFF2-40B4-BE49-F238E27FC236}">
                <a16:creationId xmlns:a16="http://schemas.microsoft.com/office/drawing/2014/main" id="{DB656549-B2FC-313F-2DC9-634F9540167E}"/>
              </a:ext>
            </a:extLst>
          </p:cNvPr>
          <p:cNvSpPr txBox="1"/>
          <p:nvPr/>
        </p:nvSpPr>
        <p:spPr>
          <a:xfrm>
            <a:off x="389216" y="1468045"/>
            <a:ext cx="1921498" cy="931024"/>
          </a:xfrm>
          <a:prstGeom prst="rect">
            <a:avLst/>
          </a:prstGeom>
          <a:noFill/>
        </p:spPr>
        <p:txBody>
          <a:bodyPr wrap="square" lIns="0" tIns="0" rIns="0" rtlCol="0">
            <a:spAutoFit/>
          </a:bodyPr>
          <a:lstStyle/>
          <a:p>
            <a:pPr>
              <a:lnSpc>
                <a:spcPts val="2052"/>
              </a:lnSpc>
            </a:pPr>
            <a:r>
              <a:rPr lang="zh-CN" altLang="en-US" sz="2800" b="1" dirty="0">
                <a:solidFill>
                  <a:srgbClr val="000000"/>
                </a:solidFill>
                <a:latin typeface="Arial Unicode MS" pitchFamily="18" charset="0"/>
                <a:cs typeface="Arial Unicode MS" pitchFamily="18" charset="0"/>
              </a:rPr>
              <a:t>凸壳问题</a:t>
            </a:r>
            <a:endParaRPr lang="en-US" altLang="zh-CN" sz="2800" b="1" dirty="0">
              <a:solidFill>
                <a:srgbClr val="000000"/>
              </a:solidFill>
              <a:latin typeface="Arial Unicode MS" pitchFamily="18" charset="0"/>
              <a:cs typeface="Arial Unicode MS" pitchFamily="18" charset="0"/>
            </a:endParaRPr>
          </a:p>
          <a:p>
            <a:pPr>
              <a:lnSpc>
                <a:spcPts val="2394"/>
              </a:lnSpc>
            </a:pPr>
            <a:endParaRPr lang="en-US" altLang="zh-CN" sz="2051" dirty="0">
              <a:solidFill>
                <a:srgbClr val="000000"/>
              </a:solidFill>
              <a:latin typeface="Arial Unicode MS" pitchFamily="18" charset="0"/>
              <a:cs typeface="Arial Unicode MS" pitchFamily="18" charset="0"/>
            </a:endParaRPr>
          </a:p>
          <a:p>
            <a:pPr>
              <a:lnSpc>
                <a:spcPts val="2394"/>
              </a:lnSpc>
            </a:pPr>
            <a:endParaRPr lang="en-US" altLang="zh-CN" sz="2051" dirty="0">
              <a:solidFill>
                <a:srgbClr val="000000"/>
              </a:solidFill>
              <a:latin typeface="Arial" pitchFamily="18" charset="0"/>
              <a:cs typeface="Arial" pitchFamily="18" charset="0"/>
            </a:endParaRPr>
          </a:p>
        </p:txBody>
      </p:sp>
    </p:spTree>
    <p:extLst>
      <p:ext uri="{BB962C8B-B14F-4D97-AF65-F5344CB8AC3E}">
        <p14:creationId xmlns:p14="http://schemas.microsoft.com/office/powerpoint/2010/main" val="11539574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p>
        </p:txBody>
      </p:sp>
      <p:sp>
        <p:nvSpPr>
          <p:cNvPr id="3" name="内容占位符 2"/>
          <p:cNvSpPr>
            <a:spLocks noGrp="1"/>
          </p:cNvSpPr>
          <p:nvPr>
            <p:ph idx="1"/>
          </p:nvPr>
        </p:nvSpPr>
        <p:spPr/>
        <p:txBody>
          <a:bodyPr>
            <a:normAutofit/>
          </a:bodyPr>
          <a:lstStyle/>
          <a:p>
            <a:pPr marL="0" indent="0">
              <a:lnSpc>
                <a:spcPct val="150000"/>
              </a:lnSpc>
              <a:buNone/>
            </a:pPr>
            <a:r>
              <a:rPr lang="en-US" altLang="zh-CN" sz="2800" dirty="0">
                <a:latin typeface="+mn-ea"/>
              </a:rPr>
              <a:t>7.1 </a:t>
            </a:r>
            <a:r>
              <a:rPr lang="zh-CN" altLang="en-US" sz="2800" dirty="0">
                <a:latin typeface="+mn-ea"/>
              </a:rPr>
              <a:t>划分设计技术</a:t>
            </a:r>
            <a:br>
              <a:rPr lang="zh-CN" altLang="en-US" sz="2800" dirty="0">
                <a:latin typeface="+mn-ea"/>
              </a:rPr>
            </a:br>
            <a:r>
              <a:rPr lang="en-US" altLang="zh-CN" sz="2800" dirty="0">
                <a:latin typeface="+mn-ea"/>
              </a:rPr>
              <a:t>7.2 </a:t>
            </a:r>
            <a:r>
              <a:rPr lang="zh-CN" altLang="en-US" sz="2800" dirty="0">
                <a:latin typeface="+mn-ea"/>
              </a:rPr>
              <a:t>分治设计技术</a:t>
            </a:r>
            <a:br>
              <a:rPr lang="zh-CN" altLang="en-US" sz="2800" dirty="0">
                <a:latin typeface="+mn-ea"/>
              </a:rPr>
            </a:br>
            <a:r>
              <a:rPr lang="en-US" altLang="zh-CN" sz="2800" dirty="0">
                <a:latin typeface="+mn-ea"/>
              </a:rPr>
              <a:t>7.3 </a:t>
            </a:r>
            <a:r>
              <a:rPr lang="zh-CN" altLang="en-US" sz="2800" dirty="0">
                <a:latin typeface="+mn-ea"/>
              </a:rPr>
              <a:t>平衡树设计技术</a:t>
            </a:r>
            <a:br>
              <a:rPr lang="zh-CN" altLang="en-US" sz="2800" dirty="0">
                <a:latin typeface="+mn-ea"/>
              </a:rPr>
            </a:br>
            <a:r>
              <a:rPr lang="en-US" altLang="zh-CN" sz="2800" dirty="0">
                <a:latin typeface="+mn-ea"/>
              </a:rPr>
              <a:t>7.4 </a:t>
            </a:r>
            <a:r>
              <a:rPr lang="zh-CN" altLang="en-US" sz="2800" dirty="0">
                <a:latin typeface="+mn-ea"/>
              </a:rPr>
              <a:t>倍增设计技术</a:t>
            </a:r>
            <a:br>
              <a:rPr lang="zh-CN" altLang="en-US" sz="2800" dirty="0">
                <a:latin typeface="+mn-ea"/>
              </a:rPr>
            </a:br>
            <a:r>
              <a:rPr lang="en-US" altLang="zh-CN" sz="2800" dirty="0">
                <a:latin typeface="+mn-ea"/>
              </a:rPr>
              <a:t>7.5 </a:t>
            </a:r>
            <a:r>
              <a:rPr lang="zh-CN" altLang="en-US" sz="2800" dirty="0">
                <a:latin typeface="+mn-ea"/>
              </a:rPr>
              <a:t>流水线设计技术</a:t>
            </a:r>
            <a:endParaRPr lang="en-US" sz="2800" dirty="0">
              <a:latin typeface="+mn-ea"/>
            </a:endParaRPr>
          </a:p>
        </p:txBody>
      </p:sp>
      <p:sp>
        <p:nvSpPr>
          <p:cNvPr id="5" name="Slide Number Placeholder 4">
            <a:extLst>
              <a:ext uri="{FF2B5EF4-FFF2-40B4-BE49-F238E27FC236}">
                <a16:creationId xmlns:a16="http://schemas.microsoft.com/office/drawing/2014/main" id="{F9C707E1-6731-4344-8307-17ABEE228324}"/>
              </a:ext>
            </a:extLst>
          </p:cNvPr>
          <p:cNvSpPr>
            <a:spLocks noGrp="1"/>
          </p:cNvSpPr>
          <p:nvPr>
            <p:ph type="sldNum" sz="quarter" idx="12"/>
          </p:nvPr>
        </p:nvSpPr>
        <p:spPr/>
        <p:txBody>
          <a:bodyPr/>
          <a:lstStyle/>
          <a:p>
            <a:fld id="{4D4084D9-55F2-4E00-B75E-E42CB7218B8E}" type="slidenum">
              <a:rPr lang="zh-CN" altLang="en-US" smtClean="0"/>
              <a:t>2</a:t>
            </a:fld>
            <a:endParaRPr lang="zh-CN" altLang="en-US"/>
          </a:p>
        </p:txBody>
      </p:sp>
    </p:spTree>
    <p:extLst>
      <p:ext uri="{BB962C8B-B14F-4D97-AF65-F5344CB8AC3E}">
        <p14:creationId xmlns:p14="http://schemas.microsoft.com/office/powerpoint/2010/main" val="2979345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
          <p:cNvSpPr txBox="1"/>
          <p:nvPr/>
        </p:nvSpPr>
        <p:spPr>
          <a:xfrm>
            <a:off x="648946" y="1455260"/>
            <a:ext cx="7846107" cy="2258695"/>
          </a:xfrm>
          <a:prstGeom prst="rect">
            <a:avLst/>
          </a:prstGeom>
          <a:noFill/>
        </p:spPr>
        <p:txBody>
          <a:bodyPr wrap="square" lIns="0" tIns="0" rIns="0" rtlCol="0">
            <a:spAutoFit/>
          </a:bodyPr>
          <a:lstStyle/>
          <a:p>
            <a:pPr>
              <a:lnSpc>
                <a:spcPct val="150000"/>
              </a:lnSpc>
            </a:pPr>
            <a:r>
              <a:rPr lang="zh-CN" altLang="en-US" sz="2735" b="1" dirty="0">
                <a:solidFill>
                  <a:srgbClr val="000000"/>
                </a:solidFill>
                <a:latin typeface="Arial" pitchFamily="18" charset="0"/>
                <a:cs typeface="Arial" pitchFamily="18" charset="0"/>
              </a:rPr>
              <a:t>平衡树（</a:t>
            </a:r>
            <a:r>
              <a:rPr lang="en-US" altLang="zh-CN" sz="2735" b="1" dirty="0">
                <a:solidFill>
                  <a:srgbClr val="000000"/>
                </a:solidFill>
                <a:latin typeface="Arial" pitchFamily="18" charset="0"/>
                <a:cs typeface="Arial" pitchFamily="18" charset="0"/>
              </a:rPr>
              <a:t>Balanced</a:t>
            </a:r>
            <a:r>
              <a:rPr lang="zh-CN" altLang="en-US" sz="2735" b="1" dirty="0">
                <a:solidFill>
                  <a:srgbClr val="000000"/>
                </a:solidFill>
                <a:latin typeface="Arial" pitchFamily="18" charset="0"/>
                <a:cs typeface="Arial" pitchFamily="18" charset="0"/>
              </a:rPr>
              <a:t> </a:t>
            </a:r>
            <a:r>
              <a:rPr lang="en-US" altLang="zh-CN" sz="2735" b="1" dirty="0">
                <a:solidFill>
                  <a:srgbClr val="000000"/>
                </a:solidFill>
                <a:latin typeface="Arial" pitchFamily="18" charset="0"/>
                <a:cs typeface="Arial" pitchFamily="18" charset="0"/>
              </a:rPr>
              <a:t>Tree</a:t>
            </a:r>
            <a:r>
              <a:rPr lang="zh-CN" altLang="en-US" sz="2735" b="1" dirty="0">
                <a:solidFill>
                  <a:srgbClr val="000000"/>
                </a:solidFill>
                <a:latin typeface="Arial" pitchFamily="18" charset="0"/>
                <a:cs typeface="Arial" pitchFamily="18" charset="0"/>
              </a:rPr>
              <a:t>）</a:t>
            </a:r>
            <a:r>
              <a:rPr lang="zh-CN" altLang="en-US" sz="2735" dirty="0">
                <a:solidFill>
                  <a:srgbClr val="000000"/>
                </a:solidFill>
                <a:latin typeface="Arial" pitchFamily="18" charset="0"/>
                <a:cs typeface="Arial" pitchFamily="18" charset="0"/>
              </a:rPr>
              <a:t>方法是将输入元素作为叶节点构建一个平衡二叉树，中间结点为处理结点，由叶向根或由根向叶逐层进行并行处理。</a:t>
            </a:r>
            <a:endParaRPr lang="en-US" altLang="zh-CN" sz="2735" dirty="0">
              <a:solidFill>
                <a:srgbClr val="000000"/>
              </a:solidFill>
              <a:latin typeface="Arial" pitchFamily="18" charset="0"/>
              <a:cs typeface="Arial" pitchFamily="18" charset="0"/>
            </a:endParaRPr>
          </a:p>
          <a:p>
            <a:pPr>
              <a:lnSpc>
                <a:spcPct val="150000"/>
              </a:lnSpc>
            </a:pPr>
            <a:endParaRPr lang="en-US" altLang="zh-CN" sz="1539" dirty="0"/>
          </a:p>
        </p:txBody>
      </p:sp>
      <p:sp>
        <p:nvSpPr>
          <p:cNvPr id="17" name="Title 16">
            <a:extLst>
              <a:ext uri="{FF2B5EF4-FFF2-40B4-BE49-F238E27FC236}">
                <a16:creationId xmlns:a16="http://schemas.microsoft.com/office/drawing/2014/main" id="{5DC578E4-9AAE-1744-B6CE-7A260AB58800}"/>
              </a:ext>
            </a:extLst>
          </p:cNvPr>
          <p:cNvSpPr>
            <a:spLocks noGrp="1"/>
          </p:cNvSpPr>
          <p:nvPr>
            <p:ph type="title"/>
          </p:nvPr>
        </p:nvSpPr>
        <p:spPr/>
        <p:txBody>
          <a:bodyPr>
            <a:noAutofit/>
          </a:bodyPr>
          <a:lstStyle/>
          <a:p>
            <a:r>
              <a:rPr lang="en-US" altLang="zh-CN" sz="4000" dirty="0"/>
              <a:t>7.3</a:t>
            </a:r>
            <a:r>
              <a:rPr lang="zh-CN" altLang="en-US" sz="4000" dirty="0"/>
              <a:t> </a:t>
            </a:r>
            <a:r>
              <a:rPr lang="zh-CN" altLang="en-CN" sz="4000" dirty="0"/>
              <a:t>平衡树</a:t>
            </a:r>
            <a:r>
              <a:rPr lang="zh-CN" altLang="en-US" sz="4000" dirty="0"/>
              <a:t>设计技术</a:t>
            </a:r>
            <a:endParaRPr lang="en-CN" sz="4000" dirty="0"/>
          </a:p>
        </p:txBody>
      </p:sp>
      <p:sp>
        <p:nvSpPr>
          <p:cNvPr id="3" name="TextBox 2">
            <a:extLst>
              <a:ext uri="{FF2B5EF4-FFF2-40B4-BE49-F238E27FC236}">
                <a16:creationId xmlns:a16="http://schemas.microsoft.com/office/drawing/2014/main" id="{DDF75577-97A3-7B81-038D-FE0A8C1D9B90}"/>
              </a:ext>
            </a:extLst>
          </p:cNvPr>
          <p:cNvSpPr txBox="1"/>
          <p:nvPr/>
        </p:nvSpPr>
        <p:spPr>
          <a:xfrm>
            <a:off x="543698" y="3713955"/>
            <a:ext cx="4572000" cy="1384995"/>
          </a:xfrm>
          <a:prstGeom prst="rect">
            <a:avLst/>
          </a:prstGeom>
          <a:noFill/>
        </p:spPr>
        <p:txBody>
          <a:bodyPr wrap="square">
            <a:spAutoFit/>
          </a:bodyPr>
          <a:lstStyle/>
          <a:p>
            <a:pPr eaLnBrk="1" hangingPunct="1"/>
            <a:r>
              <a:rPr lang="zh-CN" altLang="en-US" sz="2800" b="1" dirty="0">
                <a:latin typeface="宋体" panose="02010600030101010101" pitchFamily="2" charset="-122"/>
              </a:rPr>
              <a:t>示例</a:t>
            </a:r>
          </a:p>
          <a:p>
            <a:pPr lvl="1" eaLnBrk="1" hangingPunct="1"/>
            <a:r>
              <a:rPr lang="zh-CN" altLang="en-US" sz="2800" dirty="0">
                <a:latin typeface="宋体" panose="02010600030101010101" pitchFamily="2" charset="-122"/>
              </a:rPr>
              <a:t>求最大值</a:t>
            </a:r>
          </a:p>
          <a:p>
            <a:pPr lvl="1" eaLnBrk="1" hangingPunct="1"/>
            <a:r>
              <a:rPr lang="zh-CN" altLang="en-US" sz="2800" dirty="0">
                <a:latin typeface="宋体" panose="02010600030101010101" pitchFamily="2" charset="-122"/>
              </a:rPr>
              <a:t>计算前缀和</a:t>
            </a:r>
            <a:r>
              <a:rPr lang="zh-CN" altLang="en-US" sz="2400" dirty="0">
                <a:ea typeface="华文新魏" panose="02010800040101010101" pitchFamily="2" charset="-122"/>
              </a:rPr>
              <a:t>   </a:t>
            </a:r>
            <a:endParaRPr lang="en-US" altLang="zh-CN" sz="2400" dirty="0"/>
          </a:p>
        </p:txBody>
      </p:sp>
    </p:spTree>
    <p:extLst>
      <p:ext uri="{BB962C8B-B14F-4D97-AF65-F5344CB8AC3E}">
        <p14:creationId xmlns:p14="http://schemas.microsoft.com/office/powerpoint/2010/main" val="37668321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DC578E4-9AAE-1744-B6CE-7A260AB58800}"/>
              </a:ext>
            </a:extLst>
          </p:cNvPr>
          <p:cNvSpPr>
            <a:spLocks noGrp="1"/>
          </p:cNvSpPr>
          <p:nvPr>
            <p:ph type="title"/>
          </p:nvPr>
        </p:nvSpPr>
        <p:spPr/>
        <p:txBody>
          <a:bodyPr>
            <a:noAutofit/>
          </a:bodyPr>
          <a:lstStyle/>
          <a:p>
            <a:r>
              <a:rPr lang="en-US" altLang="zh-CN" sz="4000" dirty="0"/>
              <a:t>7.3</a:t>
            </a:r>
            <a:r>
              <a:rPr lang="zh-CN" altLang="en-US" sz="4000" dirty="0"/>
              <a:t> </a:t>
            </a:r>
            <a:r>
              <a:rPr lang="zh-CN" altLang="en-CN" sz="4000" dirty="0"/>
              <a:t>平衡树</a:t>
            </a:r>
            <a:r>
              <a:rPr lang="zh-CN" altLang="en-US" sz="4000" dirty="0"/>
              <a:t>设计技术</a:t>
            </a:r>
            <a:endParaRPr lang="en-CN" sz="4000" dirty="0"/>
          </a:p>
        </p:txBody>
      </p:sp>
      <p:pic>
        <p:nvPicPr>
          <p:cNvPr id="2" name="Picture 1">
            <a:extLst>
              <a:ext uri="{FF2B5EF4-FFF2-40B4-BE49-F238E27FC236}">
                <a16:creationId xmlns:a16="http://schemas.microsoft.com/office/drawing/2014/main" id="{1F434818-1B14-4964-E6E6-533C053C1969}"/>
              </a:ext>
            </a:extLst>
          </p:cNvPr>
          <p:cNvPicPr>
            <a:picLocks noChangeAspect="1"/>
          </p:cNvPicPr>
          <p:nvPr/>
        </p:nvPicPr>
        <p:blipFill>
          <a:blip r:embed="rId2"/>
          <a:stretch>
            <a:fillRect/>
          </a:stretch>
        </p:blipFill>
        <p:spPr>
          <a:xfrm>
            <a:off x="708660" y="2244658"/>
            <a:ext cx="7772400" cy="1264661"/>
          </a:xfrm>
          <a:prstGeom prst="rect">
            <a:avLst/>
          </a:prstGeom>
        </p:spPr>
      </p:pic>
      <p:sp>
        <p:nvSpPr>
          <p:cNvPr id="4" name="TextBox 3">
            <a:extLst>
              <a:ext uri="{FF2B5EF4-FFF2-40B4-BE49-F238E27FC236}">
                <a16:creationId xmlns:a16="http://schemas.microsoft.com/office/drawing/2014/main" id="{0445627C-F600-BA04-5287-DC0007231934}"/>
              </a:ext>
            </a:extLst>
          </p:cNvPr>
          <p:cNvSpPr txBox="1"/>
          <p:nvPr/>
        </p:nvSpPr>
        <p:spPr>
          <a:xfrm>
            <a:off x="494270" y="1378464"/>
            <a:ext cx="4572000" cy="461665"/>
          </a:xfrm>
          <a:prstGeom prst="rect">
            <a:avLst/>
          </a:prstGeom>
          <a:noFill/>
        </p:spPr>
        <p:txBody>
          <a:bodyPr wrap="square">
            <a:spAutoFit/>
          </a:bodyPr>
          <a:lstStyle/>
          <a:p>
            <a:pPr lvl="1" eaLnBrk="1" hangingPunct="1"/>
            <a:r>
              <a:rPr lang="zh-CN" altLang="en-US" sz="2400" b="1" dirty="0">
                <a:latin typeface="宋体" panose="02010600030101010101" pitchFamily="2" charset="-122"/>
              </a:rPr>
              <a:t>求最大值</a:t>
            </a:r>
          </a:p>
        </p:txBody>
      </p:sp>
    </p:spTree>
    <p:extLst>
      <p:ext uri="{BB962C8B-B14F-4D97-AF65-F5344CB8AC3E}">
        <p14:creationId xmlns:p14="http://schemas.microsoft.com/office/powerpoint/2010/main" val="17356738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DC578E4-9AAE-1744-B6CE-7A260AB58800}"/>
              </a:ext>
            </a:extLst>
          </p:cNvPr>
          <p:cNvSpPr>
            <a:spLocks noGrp="1"/>
          </p:cNvSpPr>
          <p:nvPr>
            <p:ph type="title"/>
          </p:nvPr>
        </p:nvSpPr>
        <p:spPr/>
        <p:txBody>
          <a:bodyPr>
            <a:noAutofit/>
          </a:bodyPr>
          <a:lstStyle/>
          <a:p>
            <a:r>
              <a:rPr lang="en-US" altLang="zh-CN" sz="4000" dirty="0"/>
              <a:t>7.3</a:t>
            </a:r>
            <a:r>
              <a:rPr lang="zh-CN" altLang="en-US" sz="4000" dirty="0"/>
              <a:t> </a:t>
            </a:r>
            <a:r>
              <a:rPr lang="zh-CN" altLang="en-CN" sz="4000" dirty="0"/>
              <a:t>平衡树</a:t>
            </a:r>
            <a:r>
              <a:rPr lang="zh-CN" altLang="en-US" sz="4000" dirty="0"/>
              <a:t>设计技术</a:t>
            </a:r>
            <a:endParaRPr lang="en-CN" sz="4000" dirty="0"/>
          </a:p>
        </p:txBody>
      </p:sp>
      <p:sp>
        <p:nvSpPr>
          <p:cNvPr id="5" name="Rectangle 3">
            <a:extLst>
              <a:ext uri="{FF2B5EF4-FFF2-40B4-BE49-F238E27FC236}">
                <a16:creationId xmlns:a16="http://schemas.microsoft.com/office/drawing/2014/main" id="{A51265A5-4FE3-67D3-ADEB-4836366E5640}"/>
              </a:ext>
            </a:extLst>
          </p:cNvPr>
          <p:cNvSpPr txBox="1">
            <a:spLocks noChangeArrowheads="1"/>
          </p:cNvSpPr>
          <p:nvPr/>
        </p:nvSpPr>
        <p:spPr>
          <a:xfrm>
            <a:off x="466104" y="1709330"/>
            <a:ext cx="7777163" cy="4465637"/>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90000"/>
              </a:lnSpc>
            </a:pPr>
            <a:r>
              <a:rPr lang="zh-CN" altLang="en-US" sz="2800" dirty="0"/>
              <a:t>算法</a:t>
            </a:r>
            <a:r>
              <a:rPr lang="en-US" altLang="zh-CN" sz="2800" dirty="0"/>
              <a:t>7.8:  SIMD-TC(SM)</a:t>
            </a:r>
            <a:r>
              <a:rPr lang="zh-CN" altLang="en-US" sz="2800" dirty="0"/>
              <a:t>上求最大值算法</a:t>
            </a:r>
            <a:endParaRPr lang="zh-CN" altLang="en-US" sz="3600" dirty="0"/>
          </a:p>
          <a:p>
            <a:pPr>
              <a:lnSpc>
                <a:spcPct val="90000"/>
              </a:lnSpc>
              <a:buFont typeface="Wingdings" pitchFamily="2" charset="2"/>
              <a:buNone/>
            </a:pPr>
            <a:r>
              <a:rPr lang="zh-CN" altLang="en-US" sz="2800" dirty="0"/>
              <a:t>   </a:t>
            </a:r>
            <a:r>
              <a:rPr lang="en-US" altLang="zh-CN" dirty="0"/>
              <a:t>Begin</a:t>
            </a:r>
          </a:p>
          <a:p>
            <a:pPr lvl="1">
              <a:lnSpc>
                <a:spcPct val="90000"/>
              </a:lnSpc>
              <a:buFont typeface="Wingdings" pitchFamily="2" charset="2"/>
              <a:buNone/>
            </a:pPr>
            <a:r>
              <a:rPr lang="en-US" altLang="zh-CN" dirty="0"/>
              <a:t> for k=m-1 to 0 do</a:t>
            </a:r>
          </a:p>
          <a:p>
            <a:pPr lvl="1">
              <a:lnSpc>
                <a:spcPct val="90000"/>
              </a:lnSpc>
              <a:buFont typeface="Wingdings" pitchFamily="2" charset="2"/>
              <a:buNone/>
            </a:pPr>
            <a:r>
              <a:rPr lang="en-US" altLang="zh-CN" dirty="0"/>
              <a:t>     for j=2</a:t>
            </a:r>
            <a:r>
              <a:rPr lang="en-US" altLang="zh-CN" baseline="30000" dirty="0"/>
              <a:t>k</a:t>
            </a:r>
            <a:r>
              <a:rPr lang="en-US" altLang="zh-CN" dirty="0"/>
              <a:t> to 2</a:t>
            </a:r>
            <a:r>
              <a:rPr lang="en-US" altLang="zh-CN" baseline="30000" dirty="0"/>
              <a:t>k+1</a:t>
            </a:r>
            <a:r>
              <a:rPr lang="en-US" altLang="zh-CN" dirty="0"/>
              <a:t>-1 par-do</a:t>
            </a:r>
          </a:p>
          <a:p>
            <a:pPr lvl="1">
              <a:lnSpc>
                <a:spcPct val="90000"/>
              </a:lnSpc>
              <a:buFont typeface="Wingdings" pitchFamily="2" charset="2"/>
              <a:buNone/>
            </a:pPr>
            <a:r>
              <a:rPr lang="en-US" altLang="zh-CN" dirty="0"/>
              <a:t>         A[j]=max{A[2j], A[2j+1]}</a:t>
            </a:r>
          </a:p>
          <a:p>
            <a:pPr lvl="1">
              <a:lnSpc>
                <a:spcPct val="90000"/>
              </a:lnSpc>
              <a:buFont typeface="Wingdings" pitchFamily="2" charset="2"/>
              <a:buNone/>
            </a:pPr>
            <a:r>
              <a:rPr lang="en-US" altLang="zh-CN" dirty="0"/>
              <a:t>     end for</a:t>
            </a:r>
          </a:p>
          <a:p>
            <a:pPr lvl="1">
              <a:lnSpc>
                <a:spcPct val="90000"/>
              </a:lnSpc>
              <a:buFont typeface="Wingdings" pitchFamily="2" charset="2"/>
              <a:buNone/>
            </a:pPr>
            <a:r>
              <a:rPr lang="en-US" altLang="zh-CN" dirty="0"/>
              <a:t> end for</a:t>
            </a:r>
          </a:p>
          <a:p>
            <a:pPr>
              <a:lnSpc>
                <a:spcPct val="90000"/>
              </a:lnSpc>
              <a:buFont typeface="Wingdings" pitchFamily="2" charset="2"/>
              <a:buNone/>
            </a:pPr>
            <a:r>
              <a:rPr lang="en-US" altLang="zh-CN" dirty="0"/>
              <a:t>    end</a:t>
            </a:r>
            <a:endParaRPr lang="zh-CN" altLang="en-US" sz="4000" dirty="0"/>
          </a:p>
        </p:txBody>
      </p:sp>
      <p:grpSp>
        <p:nvGrpSpPr>
          <p:cNvPr id="6" name="Group 7">
            <a:extLst>
              <a:ext uri="{FF2B5EF4-FFF2-40B4-BE49-F238E27FC236}">
                <a16:creationId xmlns:a16="http://schemas.microsoft.com/office/drawing/2014/main" id="{304E0575-139F-1FBC-7940-06D7ACB1223B}"/>
              </a:ext>
            </a:extLst>
          </p:cNvPr>
          <p:cNvGrpSpPr>
            <a:grpSpLocks/>
          </p:cNvGrpSpPr>
          <p:nvPr/>
        </p:nvGrpSpPr>
        <p:grpSpPr bwMode="auto">
          <a:xfrm>
            <a:off x="3113260" y="2573724"/>
            <a:ext cx="5705475" cy="3167063"/>
            <a:chOff x="943" y="1842"/>
            <a:chExt cx="3594" cy="1995"/>
          </a:xfrm>
        </p:grpSpPr>
        <p:grpSp>
          <p:nvGrpSpPr>
            <p:cNvPr id="7" name="Group 8">
              <a:extLst>
                <a:ext uri="{FF2B5EF4-FFF2-40B4-BE49-F238E27FC236}">
                  <a16:creationId xmlns:a16="http://schemas.microsoft.com/office/drawing/2014/main" id="{AE8A2986-AB83-EBDA-8BD4-BA5ACC0E5A85}"/>
                </a:ext>
              </a:extLst>
            </p:cNvPr>
            <p:cNvGrpSpPr>
              <a:grpSpLocks/>
            </p:cNvGrpSpPr>
            <p:nvPr/>
          </p:nvGrpSpPr>
          <p:grpSpPr bwMode="auto">
            <a:xfrm>
              <a:off x="943" y="1842"/>
              <a:ext cx="3594" cy="1995"/>
              <a:chOff x="943" y="1842"/>
              <a:chExt cx="3594" cy="1995"/>
            </a:xfrm>
          </p:grpSpPr>
          <p:sp>
            <p:nvSpPr>
              <p:cNvPr id="19" name="Rectangle 9">
                <a:extLst>
                  <a:ext uri="{FF2B5EF4-FFF2-40B4-BE49-F238E27FC236}">
                    <a16:creationId xmlns:a16="http://schemas.microsoft.com/office/drawing/2014/main" id="{C6DBD61B-C281-7E82-E876-9E80B4E820BE}"/>
                  </a:ext>
                </a:extLst>
              </p:cNvPr>
              <p:cNvSpPr>
                <a:spLocks noChangeArrowheads="1"/>
              </p:cNvSpPr>
              <p:nvPr/>
            </p:nvSpPr>
            <p:spPr bwMode="auto">
              <a:xfrm>
                <a:off x="2490" y="1842"/>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1</a:t>
                </a:r>
                <a:endParaRPr lang="en-US" altLang="zh-CN" sz="4000">
                  <a:solidFill>
                    <a:schemeClr val="tx1"/>
                  </a:solidFill>
                  <a:latin typeface="Arial" panose="020B0604020202020204" pitchFamily="34" charset="0"/>
                  <a:ea typeface="Gulim" panose="020B0600000101010101" pitchFamily="34" charset="-127"/>
                </a:endParaRPr>
              </a:p>
            </p:txBody>
          </p:sp>
          <p:sp>
            <p:nvSpPr>
              <p:cNvPr id="20" name="Line 10">
                <a:extLst>
                  <a:ext uri="{FF2B5EF4-FFF2-40B4-BE49-F238E27FC236}">
                    <a16:creationId xmlns:a16="http://schemas.microsoft.com/office/drawing/2014/main" id="{2E1CB871-EB45-3E28-27B0-507C9435397F}"/>
                  </a:ext>
                </a:extLst>
              </p:cNvPr>
              <p:cNvSpPr>
                <a:spLocks noChangeShapeType="1"/>
              </p:cNvSpPr>
              <p:nvPr/>
            </p:nvSpPr>
            <p:spPr bwMode="auto">
              <a:xfrm flipH="1">
                <a:off x="1889" y="2515"/>
                <a:ext cx="233" cy="242"/>
              </a:xfrm>
              <a:prstGeom prst="line">
                <a:avLst/>
              </a:prstGeom>
              <a:noFill/>
              <a:ln w="9525">
                <a:solidFill>
                  <a:srgbClr val="000000"/>
                </a:solidFill>
                <a:round/>
                <a:head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21" name="Line 11">
                <a:extLst>
                  <a:ext uri="{FF2B5EF4-FFF2-40B4-BE49-F238E27FC236}">
                    <a16:creationId xmlns:a16="http://schemas.microsoft.com/office/drawing/2014/main" id="{06BA7040-F5A7-ACD6-F531-E93F90B78877}"/>
                  </a:ext>
                </a:extLst>
              </p:cNvPr>
              <p:cNvSpPr>
                <a:spLocks noChangeShapeType="1"/>
              </p:cNvSpPr>
              <p:nvPr/>
            </p:nvSpPr>
            <p:spPr bwMode="auto">
              <a:xfrm flipH="1">
                <a:off x="2325" y="2071"/>
                <a:ext cx="233" cy="243"/>
              </a:xfrm>
              <a:prstGeom prst="line">
                <a:avLst/>
              </a:prstGeom>
              <a:noFill/>
              <a:ln w="9525">
                <a:solidFill>
                  <a:srgbClr val="000000"/>
                </a:solidFill>
                <a:round/>
                <a:head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22" name="Line 12">
                <a:extLst>
                  <a:ext uri="{FF2B5EF4-FFF2-40B4-BE49-F238E27FC236}">
                    <a16:creationId xmlns:a16="http://schemas.microsoft.com/office/drawing/2014/main" id="{32EC4192-5A79-AF53-C35C-3485D00E7EB4}"/>
                  </a:ext>
                </a:extLst>
              </p:cNvPr>
              <p:cNvSpPr>
                <a:spLocks noChangeShapeType="1"/>
              </p:cNvSpPr>
              <p:nvPr/>
            </p:nvSpPr>
            <p:spPr bwMode="auto">
              <a:xfrm flipH="1">
                <a:off x="1492" y="2923"/>
                <a:ext cx="233" cy="242"/>
              </a:xfrm>
              <a:prstGeom prst="line">
                <a:avLst/>
              </a:prstGeom>
              <a:noFill/>
              <a:ln w="9525">
                <a:solidFill>
                  <a:srgbClr val="000000"/>
                </a:solidFill>
                <a:round/>
                <a:head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23" name="Line 13">
                <a:extLst>
                  <a:ext uri="{FF2B5EF4-FFF2-40B4-BE49-F238E27FC236}">
                    <a16:creationId xmlns:a16="http://schemas.microsoft.com/office/drawing/2014/main" id="{A064A01C-51EA-4936-84EC-0970FA11D5DA}"/>
                  </a:ext>
                </a:extLst>
              </p:cNvPr>
              <p:cNvSpPr>
                <a:spLocks noChangeShapeType="1"/>
              </p:cNvSpPr>
              <p:nvPr/>
            </p:nvSpPr>
            <p:spPr bwMode="auto">
              <a:xfrm flipH="1">
                <a:off x="1102" y="3327"/>
                <a:ext cx="233" cy="242"/>
              </a:xfrm>
              <a:prstGeom prst="line">
                <a:avLst/>
              </a:prstGeom>
              <a:noFill/>
              <a:ln w="9525">
                <a:solidFill>
                  <a:srgbClr val="000000"/>
                </a:solidFill>
                <a:round/>
                <a:head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24" name="Line 14">
                <a:extLst>
                  <a:ext uri="{FF2B5EF4-FFF2-40B4-BE49-F238E27FC236}">
                    <a16:creationId xmlns:a16="http://schemas.microsoft.com/office/drawing/2014/main" id="{17BFF771-C2FB-211F-CAF4-5D068B0B0592}"/>
                  </a:ext>
                </a:extLst>
              </p:cNvPr>
              <p:cNvSpPr>
                <a:spLocks noChangeShapeType="1"/>
              </p:cNvSpPr>
              <p:nvPr/>
            </p:nvSpPr>
            <p:spPr bwMode="auto">
              <a:xfrm flipH="1">
                <a:off x="1792" y="3327"/>
                <a:ext cx="233" cy="243"/>
              </a:xfrm>
              <a:prstGeom prst="line">
                <a:avLst/>
              </a:prstGeom>
              <a:noFill/>
              <a:ln w="9525">
                <a:solidFill>
                  <a:srgbClr val="000000"/>
                </a:solidFill>
                <a:round/>
                <a:head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25" name="Line 15">
                <a:extLst>
                  <a:ext uri="{FF2B5EF4-FFF2-40B4-BE49-F238E27FC236}">
                    <a16:creationId xmlns:a16="http://schemas.microsoft.com/office/drawing/2014/main" id="{BB23F8D2-FDE7-83E3-6AE3-F6A346BBE44E}"/>
                  </a:ext>
                </a:extLst>
              </p:cNvPr>
              <p:cNvSpPr>
                <a:spLocks noChangeShapeType="1"/>
              </p:cNvSpPr>
              <p:nvPr/>
            </p:nvSpPr>
            <p:spPr bwMode="auto">
              <a:xfrm flipH="1">
                <a:off x="2743" y="3347"/>
                <a:ext cx="232" cy="242"/>
              </a:xfrm>
              <a:prstGeom prst="line">
                <a:avLst/>
              </a:prstGeom>
              <a:noFill/>
              <a:ln w="9525">
                <a:solidFill>
                  <a:srgbClr val="000000"/>
                </a:solidFill>
                <a:round/>
                <a:head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26" name="Line 16">
                <a:extLst>
                  <a:ext uri="{FF2B5EF4-FFF2-40B4-BE49-F238E27FC236}">
                    <a16:creationId xmlns:a16="http://schemas.microsoft.com/office/drawing/2014/main" id="{F534CFA4-B22E-8EA1-5B80-463B0D9A2ABA}"/>
                  </a:ext>
                </a:extLst>
              </p:cNvPr>
              <p:cNvSpPr>
                <a:spLocks noChangeShapeType="1"/>
              </p:cNvSpPr>
              <p:nvPr/>
            </p:nvSpPr>
            <p:spPr bwMode="auto">
              <a:xfrm flipH="1">
                <a:off x="3062" y="2926"/>
                <a:ext cx="233" cy="242"/>
              </a:xfrm>
              <a:prstGeom prst="line">
                <a:avLst/>
              </a:prstGeom>
              <a:noFill/>
              <a:ln w="9525">
                <a:solidFill>
                  <a:srgbClr val="000000"/>
                </a:solidFill>
                <a:round/>
                <a:head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27" name="Line 17">
                <a:extLst>
                  <a:ext uri="{FF2B5EF4-FFF2-40B4-BE49-F238E27FC236}">
                    <a16:creationId xmlns:a16="http://schemas.microsoft.com/office/drawing/2014/main" id="{42497F8C-C35D-58F8-E8B6-A8FA6236D155}"/>
                  </a:ext>
                </a:extLst>
              </p:cNvPr>
              <p:cNvSpPr>
                <a:spLocks noChangeShapeType="1"/>
              </p:cNvSpPr>
              <p:nvPr/>
            </p:nvSpPr>
            <p:spPr bwMode="auto">
              <a:xfrm flipH="1">
                <a:off x="3469" y="3346"/>
                <a:ext cx="233" cy="243"/>
              </a:xfrm>
              <a:prstGeom prst="line">
                <a:avLst/>
              </a:prstGeom>
              <a:noFill/>
              <a:ln w="9525">
                <a:solidFill>
                  <a:srgbClr val="000000"/>
                </a:solidFill>
                <a:round/>
                <a:head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28" name="Line 18">
                <a:extLst>
                  <a:ext uri="{FF2B5EF4-FFF2-40B4-BE49-F238E27FC236}">
                    <a16:creationId xmlns:a16="http://schemas.microsoft.com/office/drawing/2014/main" id="{E71BAEB4-5D7D-4B6F-E8E1-725B0672C880}"/>
                  </a:ext>
                </a:extLst>
              </p:cNvPr>
              <p:cNvSpPr>
                <a:spLocks noChangeShapeType="1"/>
              </p:cNvSpPr>
              <p:nvPr/>
            </p:nvSpPr>
            <p:spPr bwMode="auto">
              <a:xfrm rot="5400000" flipH="1">
                <a:off x="2634" y="2099"/>
                <a:ext cx="236" cy="223"/>
              </a:xfrm>
              <a:prstGeom prst="line">
                <a:avLst/>
              </a:prstGeom>
              <a:noFill/>
              <a:ln w="9525">
                <a:solidFill>
                  <a:srgbClr val="000000"/>
                </a:solidFill>
                <a:round/>
                <a:tail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29" name="Line 19">
                <a:extLst>
                  <a:ext uri="{FF2B5EF4-FFF2-40B4-BE49-F238E27FC236}">
                    <a16:creationId xmlns:a16="http://schemas.microsoft.com/office/drawing/2014/main" id="{29213379-FA6E-592B-C8F2-1C08B61142F6}"/>
                  </a:ext>
                </a:extLst>
              </p:cNvPr>
              <p:cNvSpPr>
                <a:spLocks noChangeShapeType="1"/>
              </p:cNvSpPr>
              <p:nvPr/>
            </p:nvSpPr>
            <p:spPr bwMode="auto">
              <a:xfrm rot="5400000" flipH="1">
                <a:off x="1773" y="2924"/>
                <a:ext cx="235" cy="223"/>
              </a:xfrm>
              <a:prstGeom prst="line">
                <a:avLst/>
              </a:prstGeom>
              <a:noFill/>
              <a:ln w="9525">
                <a:solidFill>
                  <a:srgbClr val="000000"/>
                </a:solidFill>
                <a:round/>
                <a:tail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0" name="Line 20">
                <a:extLst>
                  <a:ext uri="{FF2B5EF4-FFF2-40B4-BE49-F238E27FC236}">
                    <a16:creationId xmlns:a16="http://schemas.microsoft.com/office/drawing/2014/main" id="{77491479-3F78-2A69-4073-82FB3E3353E1}"/>
                  </a:ext>
                </a:extLst>
              </p:cNvPr>
              <p:cNvSpPr>
                <a:spLocks noChangeShapeType="1"/>
              </p:cNvSpPr>
              <p:nvPr/>
            </p:nvSpPr>
            <p:spPr bwMode="auto">
              <a:xfrm rot="5400000" flipH="1">
                <a:off x="2082" y="3356"/>
                <a:ext cx="235" cy="223"/>
              </a:xfrm>
              <a:prstGeom prst="line">
                <a:avLst/>
              </a:prstGeom>
              <a:noFill/>
              <a:ln w="9525">
                <a:solidFill>
                  <a:srgbClr val="000000"/>
                </a:solidFill>
                <a:round/>
                <a:tail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1" name="Line 21">
                <a:extLst>
                  <a:ext uri="{FF2B5EF4-FFF2-40B4-BE49-F238E27FC236}">
                    <a16:creationId xmlns:a16="http://schemas.microsoft.com/office/drawing/2014/main" id="{985CC2CF-8101-F9D1-45B1-66DEAA22FA33}"/>
                  </a:ext>
                </a:extLst>
              </p:cNvPr>
              <p:cNvSpPr>
                <a:spLocks noChangeShapeType="1"/>
              </p:cNvSpPr>
              <p:nvPr/>
            </p:nvSpPr>
            <p:spPr bwMode="auto">
              <a:xfrm rot="5400000" flipH="1">
                <a:off x="1402" y="3340"/>
                <a:ext cx="235" cy="223"/>
              </a:xfrm>
              <a:prstGeom prst="line">
                <a:avLst/>
              </a:prstGeom>
              <a:noFill/>
              <a:ln w="9525">
                <a:solidFill>
                  <a:srgbClr val="000000"/>
                </a:solidFill>
                <a:round/>
                <a:tail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2" name="Line 22">
                <a:extLst>
                  <a:ext uri="{FF2B5EF4-FFF2-40B4-BE49-F238E27FC236}">
                    <a16:creationId xmlns:a16="http://schemas.microsoft.com/office/drawing/2014/main" id="{4EFA20E7-6DE7-1601-0427-C37B46DD579B}"/>
                  </a:ext>
                </a:extLst>
              </p:cNvPr>
              <p:cNvSpPr>
                <a:spLocks noChangeShapeType="1"/>
              </p:cNvSpPr>
              <p:nvPr/>
            </p:nvSpPr>
            <p:spPr bwMode="auto">
              <a:xfrm rot="5400000" flipH="1">
                <a:off x="3071" y="2520"/>
                <a:ext cx="235" cy="223"/>
              </a:xfrm>
              <a:prstGeom prst="line">
                <a:avLst/>
              </a:prstGeom>
              <a:noFill/>
              <a:ln w="9525">
                <a:solidFill>
                  <a:srgbClr val="000000"/>
                </a:solidFill>
                <a:round/>
                <a:tail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3" name="Line 23">
                <a:extLst>
                  <a:ext uri="{FF2B5EF4-FFF2-40B4-BE49-F238E27FC236}">
                    <a16:creationId xmlns:a16="http://schemas.microsoft.com/office/drawing/2014/main" id="{3C408AF6-4675-D00E-2296-47E518B6B09F}"/>
                  </a:ext>
                </a:extLst>
              </p:cNvPr>
              <p:cNvSpPr>
                <a:spLocks noChangeShapeType="1"/>
              </p:cNvSpPr>
              <p:nvPr/>
            </p:nvSpPr>
            <p:spPr bwMode="auto">
              <a:xfrm rot="5400000" flipH="1">
                <a:off x="3439" y="2906"/>
                <a:ext cx="235" cy="223"/>
              </a:xfrm>
              <a:prstGeom prst="line">
                <a:avLst/>
              </a:prstGeom>
              <a:noFill/>
              <a:ln w="9525">
                <a:solidFill>
                  <a:srgbClr val="000000"/>
                </a:solidFill>
                <a:round/>
                <a:tail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4" name="Line 24">
                <a:extLst>
                  <a:ext uri="{FF2B5EF4-FFF2-40B4-BE49-F238E27FC236}">
                    <a16:creationId xmlns:a16="http://schemas.microsoft.com/office/drawing/2014/main" id="{9070D4AE-7432-7599-6773-E21CB6270336}"/>
                  </a:ext>
                </a:extLst>
              </p:cNvPr>
              <p:cNvSpPr>
                <a:spLocks noChangeShapeType="1"/>
              </p:cNvSpPr>
              <p:nvPr/>
            </p:nvSpPr>
            <p:spPr bwMode="auto">
              <a:xfrm rot="5400000" flipH="1">
                <a:off x="3759" y="3348"/>
                <a:ext cx="235" cy="223"/>
              </a:xfrm>
              <a:prstGeom prst="line">
                <a:avLst/>
              </a:prstGeom>
              <a:noFill/>
              <a:ln w="9525">
                <a:solidFill>
                  <a:srgbClr val="000000"/>
                </a:solidFill>
                <a:round/>
                <a:tail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5" name="Line 25">
                <a:extLst>
                  <a:ext uri="{FF2B5EF4-FFF2-40B4-BE49-F238E27FC236}">
                    <a16:creationId xmlns:a16="http://schemas.microsoft.com/office/drawing/2014/main" id="{4281881E-9B35-BDC8-6BDF-5A4C5871C2CC}"/>
                  </a:ext>
                </a:extLst>
              </p:cNvPr>
              <p:cNvSpPr>
                <a:spLocks noChangeShapeType="1"/>
              </p:cNvSpPr>
              <p:nvPr/>
            </p:nvSpPr>
            <p:spPr bwMode="auto">
              <a:xfrm rot="5400000" flipH="1">
                <a:off x="3032" y="3356"/>
                <a:ext cx="235" cy="223"/>
              </a:xfrm>
              <a:prstGeom prst="line">
                <a:avLst/>
              </a:prstGeom>
              <a:noFill/>
              <a:ln w="9525">
                <a:solidFill>
                  <a:srgbClr val="000000"/>
                </a:solidFill>
                <a:round/>
                <a:tailEnd type="triangle" w="med" len="me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6" name="Line 26">
                <a:extLst>
                  <a:ext uri="{FF2B5EF4-FFF2-40B4-BE49-F238E27FC236}">
                    <a16:creationId xmlns:a16="http://schemas.microsoft.com/office/drawing/2014/main" id="{CDA8911D-7BB0-FEC0-C200-62B0AC19C3DC}"/>
                  </a:ext>
                </a:extLst>
              </p:cNvPr>
              <p:cNvSpPr>
                <a:spLocks noChangeShapeType="1"/>
              </p:cNvSpPr>
              <p:nvPr/>
            </p:nvSpPr>
            <p:spPr bwMode="auto">
              <a:xfrm>
                <a:off x="2383" y="3639"/>
                <a:ext cx="349" cy="1"/>
              </a:xfrm>
              <a:prstGeom prst="line">
                <a:avLst/>
              </a:prstGeom>
              <a:noFill/>
              <a:ln w="9525">
                <a:solidFill>
                  <a:srgbClr val="000000"/>
                </a:solidFill>
                <a:prstDash val="dash"/>
                <a:roun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7" name="Line 27">
                <a:extLst>
                  <a:ext uri="{FF2B5EF4-FFF2-40B4-BE49-F238E27FC236}">
                    <a16:creationId xmlns:a16="http://schemas.microsoft.com/office/drawing/2014/main" id="{3454EF69-209A-BB1D-8650-A47D33396A11}"/>
                  </a:ext>
                </a:extLst>
              </p:cNvPr>
              <p:cNvSpPr>
                <a:spLocks noChangeShapeType="1"/>
              </p:cNvSpPr>
              <p:nvPr/>
            </p:nvSpPr>
            <p:spPr bwMode="auto">
              <a:xfrm>
                <a:off x="2373" y="3261"/>
                <a:ext cx="349" cy="1"/>
              </a:xfrm>
              <a:prstGeom prst="line">
                <a:avLst/>
              </a:prstGeom>
              <a:noFill/>
              <a:ln w="9525">
                <a:solidFill>
                  <a:srgbClr val="000000"/>
                </a:solidFill>
                <a:prstDash val="dash"/>
                <a:roun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8" name="Line 28">
                <a:extLst>
                  <a:ext uri="{FF2B5EF4-FFF2-40B4-BE49-F238E27FC236}">
                    <a16:creationId xmlns:a16="http://schemas.microsoft.com/office/drawing/2014/main" id="{F9AB587B-3D95-D086-91FE-5731E02F2C55}"/>
                  </a:ext>
                </a:extLst>
              </p:cNvPr>
              <p:cNvSpPr>
                <a:spLocks noChangeShapeType="1"/>
              </p:cNvSpPr>
              <p:nvPr/>
            </p:nvSpPr>
            <p:spPr bwMode="auto">
              <a:xfrm>
                <a:off x="2392" y="2829"/>
                <a:ext cx="349" cy="1"/>
              </a:xfrm>
              <a:prstGeom prst="line">
                <a:avLst/>
              </a:prstGeom>
              <a:noFill/>
              <a:ln w="9525">
                <a:solidFill>
                  <a:srgbClr val="000000"/>
                </a:solidFill>
                <a:prstDash val="dash"/>
                <a:roun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39" name="Line 29">
                <a:extLst>
                  <a:ext uri="{FF2B5EF4-FFF2-40B4-BE49-F238E27FC236}">
                    <a16:creationId xmlns:a16="http://schemas.microsoft.com/office/drawing/2014/main" id="{04FF7D6C-0AFD-C173-D706-E6518A9DA03A}"/>
                  </a:ext>
                </a:extLst>
              </p:cNvPr>
              <p:cNvSpPr>
                <a:spLocks noChangeShapeType="1"/>
              </p:cNvSpPr>
              <p:nvPr/>
            </p:nvSpPr>
            <p:spPr bwMode="auto">
              <a:xfrm>
                <a:off x="2383" y="2443"/>
                <a:ext cx="349" cy="0"/>
              </a:xfrm>
              <a:prstGeom prst="line">
                <a:avLst/>
              </a:prstGeom>
              <a:noFill/>
              <a:ln w="9525">
                <a:solidFill>
                  <a:srgbClr val="000000"/>
                </a:solidFill>
                <a:prstDash val="dash"/>
                <a:roun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sp>
            <p:nvSpPr>
              <p:cNvPr id="40" name="Rectangle 30">
                <a:extLst>
                  <a:ext uri="{FF2B5EF4-FFF2-40B4-BE49-F238E27FC236}">
                    <a16:creationId xmlns:a16="http://schemas.microsoft.com/office/drawing/2014/main" id="{E30C4675-2419-1764-BF06-546015415D9C}"/>
                  </a:ext>
                </a:extLst>
              </p:cNvPr>
              <p:cNvSpPr>
                <a:spLocks noChangeArrowheads="1"/>
              </p:cNvSpPr>
              <p:nvPr/>
            </p:nvSpPr>
            <p:spPr bwMode="auto">
              <a:xfrm>
                <a:off x="1715" y="2707"/>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n/4</a:t>
                </a:r>
                <a:endParaRPr lang="en-US" altLang="zh-CN" sz="4000">
                  <a:solidFill>
                    <a:schemeClr val="tx1"/>
                  </a:solidFill>
                  <a:latin typeface="Arial" panose="020B0604020202020204" pitchFamily="34" charset="0"/>
                  <a:ea typeface="Gulim" panose="020B0600000101010101" pitchFamily="34" charset="-127"/>
                </a:endParaRPr>
              </a:p>
            </p:txBody>
          </p:sp>
          <p:sp>
            <p:nvSpPr>
              <p:cNvPr id="41" name="Rectangle 31">
                <a:extLst>
                  <a:ext uri="{FF2B5EF4-FFF2-40B4-BE49-F238E27FC236}">
                    <a16:creationId xmlns:a16="http://schemas.microsoft.com/office/drawing/2014/main" id="{B85D32A7-E551-8D7A-FA47-FE50171A484C}"/>
                  </a:ext>
                </a:extLst>
              </p:cNvPr>
              <p:cNvSpPr>
                <a:spLocks noChangeArrowheads="1"/>
              </p:cNvSpPr>
              <p:nvPr/>
            </p:nvSpPr>
            <p:spPr bwMode="auto">
              <a:xfrm>
                <a:off x="3257" y="2707"/>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n/2-1</a:t>
                </a:r>
                <a:endParaRPr lang="en-US" altLang="zh-CN" sz="4000">
                  <a:solidFill>
                    <a:schemeClr val="tx1"/>
                  </a:solidFill>
                  <a:latin typeface="Arial" panose="020B0604020202020204" pitchFamily="34" charset="0"/>
                  <a:ea typeface="Gulim" panose="020B0600000101010101" pitchFamily="34" charset="-127"/>
                </a:endParaRPr>
              </a:p>
            </p:txBody>
          </p:sp>
          <p:sp>
            <p:nvSpPr>
              <p:cNvPr id="42" name="Rectangle 32">
                <a:extLst>
                  <a:ext uri="{FF2B5EF4-FFF2-40B4-BE49-F238E27FC236}">
                    <a16:creationId xmlns:a16="http://schemas.microsoft.com/office/drawing/2014/main" id="{2C11600D-F32B-0DA2-48FB-5BF918E26DD2}"/>
                  </a:ext>
                </a:extLst>
              </p:cNvPr>
              <p:cNvSpPr>
                <a:spLocks noChangeArrowheads="1"/>
              </p:cNvSpPr>
              <p:nvPr/>
            </p:nvSpPr>
            <p:spPr bwMode="auto">
              <a:xfrm>
                <a:off x="1306" y="3115"/>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n/2</a:t>
                </a:r>
                <a:endParaRPr lang="en-US" altLang="zh-CN" sz="4000">
                  <a:solidFill>
                    <a:schemeClr val="tx1"/>
                  </a:solidFill>
                  <a:latin typeface="Arial" panose="020B0604020202020204" pitchFamily="34" charset="0"/>
                  <a:ea typeface="Gulim" panose="020B0600000101010101" pitchFamily="34" charset="-127"/>
                </a:endParaRPr>
              </a:p>
            </p:txBody>
          </p:sp>
          <p:sp>
            <p:nvSpPr>
              <p:cNvPr id="43" name="Rectangle 33">
                <a:extLst>
                  <a:ext uri="{FF2B5EF4-FFF2-40B4-BE49-F238E27FC236}">
                    <a16:creationId xmlns:a16="http://schemas.microsoft.com/office/drawing/2014/main" id="{9BA13F78-74C4-6F67-A692-AB71B64EACC5}"/>
                  </a:ext>
                </a:extLst>
              </p:cNvPr>
              <p:cNvSpPr>
                <a:spLocks noChangeArrowheads="1"/>
              </p:cNvSpPr>
              <p:nvPr/>
            </p:nvSpPr>
            <p:spPr bwMode="auto">
              <a:xfrm>
                <a:off x="1941" y="3115"/>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n/2+1</a:t>
                </a:r>
                <a:endParaRPr lang="en-US" altLang="zh-CN" sz="4000">
                  <a:solidFill>
                    <a:schemeClr val="tx1"/>
                  </a:solidFill>
                  <a:latin typeface="Arial" panose="020B0604020202020204" pitchFamily="34" charset="0"/>
                  <a:ea typeface="Gulim" panose="020B0600000101010101" pitchFamily="34" charset="-127"/>
                </a:endParaRPr>
              </a:p>
            </p:txBody>
          </p:sp>
          <p:sp>
            <p:nvSpPr>
              <p:cNvPr id="44" name="Rectangle 34">
                <a:extLst>
                  <a:ext uri="{FF2B5EF4-FFF2-40B4-BE49-F238E27FC236}">
                    <a16:creationId xmlns:a16="http://schemas.microsoft.com/office/drawing/2014/main" id="{A3FC202C-A379-85F6-321E-951C4999945F}"/>
                  </a:ext>
                </a:extLst>
              </p:cNvPr>
              <p:cNvSpPr>
                <a:spLocks noChangeArrowheads="1"/>
              </p:cNvSpPr>
              <p:nvPr/>
            </p:nvSpPr>
            <p:spPr bwMode="auto">
              <a:xfrm>
                <a:off x="2894" y="3115"/>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n-2</a:t>
                </a:r>
                <a:endParaRPr lang="en-US" altLang="zh-CN" sz="4000">
                  <a:solidFill>
                    <a:schemeClr val="tx1"/>
                  </a:solidFill>
                  <a:latin typeface="Arial" panose="020B0604020202020204" pitchFamily="34" charset="0"/>
                  <a:ea typeface="Gulim" panose="020B0600000101010101" pitchFamily="34" charset="-127"/>
                </a:endParaRPr>
              </a:p>
            </p:txBody>
          </p:sp>
          <p:sp>
            <p:nvSpPr>
              <p:cNvPr id="45" name="Rectangle 35">
                <a:extLst>
                  <a:ext uri="{FF2B5EF4-FFF2-40B4-BE49-F238E27FC236}">
                    <a16:creationId xmlns:a16="http://schemas.microsoft.com/office/drawing/2014/main" id="{086AD5BE-A3DA-1554-BBEB-6ABA4BD060A5}"/>
                  </a:ext>
                </a:extLst>
              </p:cNvPr>
              <p:cNvSpPr>
                <a:spLocks noChangeArrowheads="1"/>
              </p:cNvSpPr>
              <p:nvPr/>
            </p:nvSpPr>
            <p:spPr bwMode="auto">
              <a:xfrm>
                <a:off x="3585" y="3090"/>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n-1</a:t>
                </a:r>
                <a:endParaRPr lang="en-US" altLang="zh-CN" sz="4000">
                  <a:solidFill>
                    <a:schemeClr val="tx1"/>
                  </a:solidFill>
                  <a:latin typeface="Arial" panose="020B0604020202020204" pitchFamily="34" charset="0"/>
                  <a:ea typeface="Gulim" panose="020B0600000101010101" pitchFamily="34" charset="-127"/>
                </a:endParaRPr>
              </a:p>
            </p:txBody>
          </p:sp>
          <p:sp>
            <p:nvSpPr>
              <p:cNvPr id="46" name="Rectangle 36">
                <a:extLst>
                  <a:ext uri="{FF2B5EF4-FFF2-40B4-BE49-F238E27FC236}">
                    <a16:creationId xmlns:a16="http://schemas.microsoft.com/office/drawing/2014/main" id="{FE968732-35E0-1041-5E01-72C7D56DD7CB}"/>
                  </a:ext>
                </a:extLst>
              </p:cNvPr>
              <p:cNvSpPr>
                <a:spLocks noChangeArrowheads="1"/>
              </p:cNvSpPr>
              <p:nvPr/>
            </p:nvSpPr>
            <p:spPr bwMode="auto">
              <a:xfrm>
                <a:off x="943" y="354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a:t>
                </a:r>
                <a:endParaRPr lang="en-US" altLang="zh-CN" sz="4000">
                  <a:solidFill>
                    <a:schemeClr val="tx1"/>
                  </a:solidFill>
                  <a:latin typeface="Arial" panose="020B0604020202020204" pitchFamily="34" charset="0"/>
                  <a:ea typeface="Gulim" panose="020B0600000101010101" pitchFamily="34" charset="-127"/>
                </a:endParaRPr>
              </a:p>
            </p:txBody>
          </p:sp>
          <p:sp>
            <p:nvSpPr>
              <p:cNvPr id="47" name="Rectangle 37">
                <a:extLst>
                  <a:ext uri="{FF2B5EF4-FFF2-40B4-BE49-F238E27FC236}">
                    <a16:creationId xmlns:a16="http://schemas.microsoft.com/office/drawing/2014/main" id="{1931C453-5A5D-15BC-EA58-85FD542C8EA2}"/>
                  </a:ext>
                </a:extLst>
              </p:cNvPr>
              <p:cNvSpPr>
                <a:spLocks noChangeArrowheads="1"/>
              </p:cNvSpPr>
              <p:nvPr/>
            </p:nvSpPr>
            <p:spPr bwMode="auto">
              <a:xfrm>
                <a:off x="1442" y="354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n+1</a:t>
                </a:r>
                <a:endParaRPr lang="en-US" altLang="zh-CN" sz="4000">
                  <a:solidFill>
                    <a:schemeClr val="tx1"/>
                  </a:solidFill>
                  <a:latin typeface="Arial" panose="020B0604020202020204" pitchFamily="34" charset="0"/>
                  <a:ea typeface="Gulim" panose="020B0600000101010101" pitchFamily="34" charset="-127"/>
                </a:endParaRPr>
              </a:p>
            </p:txBody>
          </p:sp>
          <p:sp>
            <p:nvSpPr>
              <p:cNvPr id="48" name="Rectangle 38">
                <a:extLst>
                  <a:ext uri="{FF2B5EF4-FFF2-40B4-BE49-F238E27FC236}">
                    <a16:creationId xmlns:a16="http://schemas.microsoft.com/office/drawing/2014/main" id="{31233627-1EF2-447F-8333-AF378EFFBB10}"/>
                  </a:ext>
                </a:extLst>
              </p:cNvPr>
              <p:cNvSpPr>
                <a:spLocks noChangeArrowheads="1"/>
              </p:cNvSpPr>
              <p:nvPr/>
            </p:nvSpPr>
            <p:spPr bwMode="auto">
              <a:xfrm>
                <a:off x="1680" y="354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n+2</a:t>
                </a:r>
                <a:endParaRPr lang="en-US" altLang="zh-CN" sz="4000">
                  <a:solidFill>
                    <a:schemeClr val="tx1"/>
                  </a:solidFill>
                  <a:latin typeface="Arial" panose="020B0604020202020204" pitchFamily="34" charset="0"/>
                  <a:ea typeface="Gulim" panose="020B0600000101010101" pitchFamily="34" charset="-127"/>
                </a:endParaRPr>
              </a:p>
            </p:txBody>
          </p:sp>
          <p:sp>
            <p:nvSpPr>
              <p:cNvPr id="49" name="Rectangle 39">
                <a:extLst>
                  <a:ext uri="{FF2B5EF4-FFF2-40B4-BE49-F238E27FC236}">
                    <a16:creationId xmlns:a16="http://schemas.microsoft.com/office/drawing/2014/main" id="{A931A65D-54D5-F6DE-5A15-39455CE18325}"/>
                  </a:ext>
                </a:extLst>
              </p:cNvPr>
              <p:cNvSpPr>
                <a:spLocks noChangeArrowheads="1"/>
              </p:cNvSpPr>
              <p:nvPr/>
            </p:nvSpPr>
            <p:spPr bwMode="auto">
              <a:xfrm>
                <a:off x="2168" y="354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n+3</a:t>
                </a:r>
                <a:endParaRPr lang="en-US" altLang="zh-CN" sz="4000">
                  <a:solidFill>
                    <a:schemeClr val="tx1"/>
                  </a:solidFill>
                  <a:latin typeface="Arial" panose="020B0604020202020204" pitchFamily="34" charset="0"/>
                  <a:ea typeface="Gulim" panose="020B0600000101010101" pitchFamily="34" charset="-127"/>
                </a:endParaRPr>
              </a:p>
            </p:txBody>
          </p:sp>
          <p:sp>
            <p:nvSpPr>
              <p:cNvPr id="50" name="Rectangle 40">
                <a:extLst>
                  <a:ext uri="{FF2B5EF4-FFF2-40B4-BE49-F238E27FC236}">
                    <a16:creationId xmlns:a16="http://schemas.microsoft.com/office/drawing/2014/main" id="{15540C4E-3587-521A-B8CF-BB0EBAB163D6}"/>
                  </a:ext>
                </a:extLst>
              </p:cNvPr>
              <p:cNvSpPr>
                <a:spLocks noChangeArrowheads="1"/>
              </p:cNvSpPr>
              <p:nvPr/>
            </p:nvSpPr>
            <p:spPr bwMode="auto">
              <a:xfrm>
                <a:off x="2632" y="354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2n-4</a:t>
                </a:r>
                <a:endParaRPr lang="en-US" altLang="zh-CN" sz="4000">
                  <a:solidFill>
                    <a:schemeClr val="tx1"/>
                  </a:solidFill>
                  <a:latin typeface="Arial" panose="020B0604020202020204" pitchFamily="34" charset="0"/>
                  <a:ea typeface="Gulim" panose="020B0600000101010101" pitchFamily="34" charset="-127"/>
                </a:endParaRPr>
              </a:p>
            </p:txBody>
          </p:sp>
          <p:sp>
            <p:nvSpPr>
              <p:cNvPr id="51" name="Rectangle 41">
                <a:extLst>
                  <a:ext uri="{FF2B5EF4-FFF2-40B4-BE49-F238E27FC236}">
                    <a16:creationId xmlns:a16="http://schemas.microsoft.com/office/drawing/2014/main" id="{8BEFDF73-ECBF-5260-45A1-1090C8C05D1B}"/>
                  </a:ext>
                </a:extLst>
              </p:cNvPr>
              <p:cNvSpPr>
                <a:spLocks noChangeArrowheads="1"/>
              </p:cNvSpPr>
              <p:nvPr/>
            </p:nvSpPr>
            <p:spPr bwMode="auto">
              <a:xfrm>
                <a:off x="3075" y="354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2n-3</a:t>
                </a:r>
                <a:endParaRPr lang="en-US" altLang="zh-CN" sz="4000">
                  <a:solidFill>
                    <a:schemeClr val="tx1"/>
                  </a:solidFill>
                  <a:latin typeface="Arial" panose="020B0604020202020204" pitchFamily="34" charset="0"/>
                  <a:ea typeface="Gulim" panose="020B0600000101010101" pitchFamily="34" charset="-127"/>
                </a:endParaRPr>
              </a:p>
            </p:txBody>
          </p:sp>
          <p:sp>
            <p:nvSpPr>
              <p:cNvPr id="52" name="Rectangle 42">
                <a:extLst>
                  <a:ext uri="{FF2B5EF4-FFF2-40B4-BE49-F238E27FC236}">
                    <a16:creationId xmlns:a16="http://schemas.microsoft.com/office/drawing/2014/main" id="{2796BE42-2B9B-919D-0D63-60F16F04B4AF}"/>
                  </a:ext>
                </a:extLst>
              </p:cNvPr>
              <p:cNvSpPr>
                <a:spLocks noChangeArrowheads="1"/>
              </p:cNvSpPr>
              <p:nvPr/>
            </p:nvSpPr>
            <p:spPr bwMode="auto">
              <a:xfrm>
                <a:off x="3358" y="354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2n-2</a:t>
                </a:r>
                <a:endParaRPr lang="en-US" altLang="zh-CN" sz="4000">
                  <a:solidFill>
                    <a:schemeClr val="tx1"/>
                  </a:solidFill>
                  <a:latin typeface="Arial" panose="020B0604020202020204" pitchFamily="34" charset="0"/>
                  <a:ea typeface="Gulim" panose="020B0600000101010101" pitchFamily="34" charset="-127"/>
                </a:endParaRPr>
              </a:p>
            </p:txBody>
          </p:sp>
          <p:sp>
            <p:nvSpPr>
              <p:cNvPr id="53" name="Rectangle 43">
                <a:extLst>
                  <a:ext uri="{FF2B5EF4-FFF2-40B4-BE49-F238E27FC236}">
                    <a16:creationId xmlns:a16="http://schemas.microsoft.com/office/drawing/2014/main" id="{DC2B8741-934F-0912-3BE3-037794EF84C7}"/>
                  </a:ext>
                </a:extLst>
              </p:cNvPr>
              <p:cNvSpPr>
                <a:spLocks noChangeArrowheads="1"/>
              </p:cNvSpPr>
              <p:nvPr/>
            </p:nvSpPr>
            <p:spPr bwMode="auto">
              <a:xfrm>
                <a:off x="3846" y="354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1"/>
                    </a:solidFill>
                    <a:latin typeface="Times New Roman" panose="02020603050405020304" pitchFamily="18" charset="0"/>
                    <a:ea typeface="宋体" panose="02010600030101010101" pitchFamily="2" charset="-122"/>
                  </a:rPr>
                  <a:t>A</a:t>
                </a:r>
                <a:r>
                  <a:rPr lang="en-US" altLang="zh-CN" sz="1800" baseline="-25000">
                    <a:solidFill>
                      <a:schemeClr val="tx1"/>
                    </a:solidFill>
                    <a:latin typeface="Times New Roman" panose="02020603050405020304" pitchFamily="18" charset="0"/>
                    <a:ea typeface="宋体" panose="02010600030101010101" pitchFamily="2" charset="-122"/>
                  </a:rPr>
                  <a:t>2n-1</a:t>
                </a:r>
                <a:endParaRPr lang="en-US" altLang="zh-CN" sz="4000">
                  <a:solidFill>
                    <a:schemeClr val="tx1"/>
                  </a:solidFill>
                  <a:latin typeface="Arial" panose="020B0604020202020204" pitchFamily="34" charset="0"/>
                  <a:ea typeface="Gulim" panose="020B0600000101010101" pitchFamily="34" charset="-127"/>
                </a:endParaRPr>
              </a:p>
            </p:txBody>
          </p:sp>
          <p:sp>
            <p:nvSpPr>
              <p:cNvPr id="54" name="Rectangle 44">
                <a:extLst>
                  <a:ext uri="{FF2B5EF4-FFF2-40B4-BE49-F238E27FC236}">
                    <a16:creationId xmlns:a16="http://schemas.microsoft.com/office/drawing/2014/main" id="{80D1A933-6FB4-17D8-2941-1E2F827A1A33}"/>
                  </a:ext>
                </a:extLst>
              </p:cNvPr>
              <p:cNvSpPr>
                <a:spLocks noChangeArrowheads="1"/>
              </p:cNvSpPr>
              <p:nvPr/>
            </p:nvSpPr>
            <p:spPr bwMode="auto">
              <a:xfrm>
                <a:off x="3982" y="3113"/>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400">
                    <a:solidFill>
                      <a:schemeClr val="tx1"/>
                    </a:solidFill>
                    <a:latin typeface="Arial" panose="020B0604020202020204" pitchFamily="34" charset="0"/>
                    <a:ea typeface="Gulim" panose="020B0600000101010101" pitchFamily="34" charset="-127"/>
                  </a:rPr>
                  <a:t>K=m-1</a:t>
                </a:r>
              </a:p>
            </p:txBody>
          </p:sp>
          <p:sp>
            <p:nvSpPr>
              <p:cNvPr id="55" name="Rectangle 45">
                <a:extLst>
                  <a:ext uri="{FF2B5EF4-FFF2-40B4-BE49-F238E27FC236}">
                    <a16:creationId xmlns:a16="http://schemas.microsoft.com/office/drawing/2014/main" id="{A016C6F8-1C26-2BFF-B687-801AD608EEF5}"/>
                  </a:ext>
                </a:extLst>
              </p:cNvPr>
              <p:cNvSpPr>
                <a:spLocks noChangeArrowheads="1"/>
              </p:cNvSpPr>
              <p:nvPr/>
            </p:nvSpPr>
            <p:spPr bwMode="auto">
              <a:xfrm>
                <a:off x="3971" y="270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400">
                    <a:solidFill>
                      <a:schemeClr val="tx1"/>
                    </a:solidFill>
                    <a:latin typeface="Arial" panose="020B0604020202020204" pitchFamily="34" charset="0"/>
                    <a:ea typeface="Gulim" panose="020B0600000101010101" pitchFamily="34" charset="-127"/>
                  </a:rPr>
                  <a:t>K=m-2</a:t>
                </a:r>
              </a:p>
            </p:txBody>
          </p:sp>
          <p:sp>
            <p:nvSpPr>
              <p:cNvPr id="56" name="Rectangle 46">
                <a:extLst>
                  <a:ext uri="{FF2B5EF4-FFF2-40B4-BE49-F238E27FC236}">
                    <a16:creationId xmlns:a16="http://schemas.microsoft.com/office/drawing/2014/main" id="{4527F84E-1ABC-28C8-F971-9FD0ADA954DC}"/>
                  </a:ext>
                </a:extLst>
              </p:cNvPr>
              <p:cNvSpPr>
                <a:spLocks noChangeArrowheads="1"/>
              </p:cNvSpPr>
              <p:nvPr/>
            </p:nvSpPr>
            <p:spPr bwMode="auto">
              <a:xfrm>
                <a:off x="3971" y="1888"/>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400">
                    <a:solidFill>
                      <a:schemeClr val="tx1"/>
                    </a:solidFill>
                    <a:latin typeface="Arial" panose="020B0604020202020204" pitchFamily="34" charset="0"/>
                    <a:ea typeface="Gulim" panose="020B0600000101010101" pitchFamily="34" charset="-127"/>
                  </a:rPr>
                  <a:t>K=0</a:t>
                </a:r>
              </a:p>
            </p:txBody>
          </p:sp>
          <p:sp>
            <p:nvSpPr>
              <p:cNvPr id="57" name="Line 47">
                <a:extLst>
                  <a:ext uri="{FF2B5EF4-FFF2-40B4-BE49-F238E27FC236}">
                    <a16:creationId xmlns:a16="http://schemas.microsoft.com/office/drawing/2014/main" id="{7BB45FE7-C7A9-747F-C105-6C7F1DEFB316}"/>
                  </a:ext>
                </a:extLst>
              </p:cNvPr>
              <p:cNvSpPr>
                <a:spLocks noChangeShapeType="1"/>
              </p:cNvSpPr>
              <p:nvPr/>
            </p:nvSpPr>
            <p:spPr bwMode="auto">
              <a:xfrm>
                <a:off x="4163" y="2251"/>
                <a:ext cx="0" cy="272"/>
              </a:xfrm>
              <a:prstGeom prst="line">
                <a:avLst/>
              </a:prstGeom>
              <a:noFill/>
              <a:ln w="9525">
                <a:solidFill>
                  <a:srgbClr val="000000"/>
                </a:solidFill>
                <a:prstDash val="dash"/>
                <a:round/>
              </a:ln>
            </p:spPr>
            <p:txBody>
              <a:bodyPr/>
              <a:lstStyle/>
              <a:p>
                <a:pPr algn="ctr">
                  <a:buFontTx/>
                  <a:buNone/>
                  <a:defRPr/>
                </a:pPr>
                <a:endParaRPr lang="zh-CN" altLang="en-US">
                  <a:effectLst>
                    <a:outerShdw blurRad="38100" dist="38100" dir="2700000" algn="tl">
                      <a:srgbClr val="000000">
                        <a:alpha val="43137"/>
                      </a:srgbClr>
                    </a:outerShdw>
                  </a:effectLst>
                  <a:latin typeface="Comic Sans MS" panose="030F0702030302020204" pitchFamily="66" charset="0"/>
                </a:endParaRPr>
              </a:p>
            </p:txBody>
          </p:sp>
        </p:grpSp>
        <p:sp>
          <p:nvSpPr>
            <p:cNvPr id="8" name="Rectangle 48">
              <a:extLst>
                <a:ext uri="{FF2B5EF4-FFF2-40B4-BE49-F238E27FC236}">
                  <a16:creationId xmlns:a16="http://schemas.microsoft.com/office/drawing/2014/main" id="{3C0A39D3-1524-F102-C735-420392187C6B}"/>
                </a:ext>
              </a:extLst>
            </p:cNvPr>
            <p:cNvSpPr>
              <a:spLocks noChangeArrowheads="1"/>
            </p:cNvSpPr>
            <p:nvPr/>
          </p:nvSpPr>
          <p:spPr bwMode="auto">
            <a:xfrm>
              <a:off x="2338" y="1888"/>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dirty="0">
                  <a:solidFill>
                    <a:schemeClr val="tx2"/>
                  </a:solidFill>
                  <a:latin typeface="Times New Roman" panose="02020603050405020304" pitchFamily="18" charset="0"/>
                  <a:ea typeface="宋体" panose="02010600030101010101" pitchFamily="2" charset="-122"/>
                </a:rPr>
                <a:t>P</a:t>
              </a:r>
              <a:r>
                <a:rPr lang="en-US" altLang="zh-CN" sz="1800" baseline="-25000" dirty="0">
                  <a:solidFill>
                    <a:schemeClr val="tx2"/>
                  </a:solidFill>
                  <a:latin typeface="Times New Roman" panose="02020603050405020304" pitchFamily="18" charset="0"/>
                  <a:ea typeface="宋体" panose="02010600030101010101" pitchFamily="2" charset="-122"/>
                </a:rPr>
                <a:t>1</a:t>
              </a:r>
              <a:endParaRPr lang="en-US" altLang="zh-CN" sz="4000" dirty="0">
                <a:solidFill>
                  <a:schemeClr val="tx2"/>
                </a:solidFill>
                <a:latin typeface="Arial" panose="020B0604020202020204" pitchFamily="34" charset="0"/>
                <a:ea typeface="Gulim" panose="020B0600000101010101" pitchFamily="34" charset="-127"/>
              </a:endParaRPr>
            </a:p>
          </p:txBody>
        </p:sp>
        <p:grpSp>
          <p:nvGrpSpPr>
            <p:cNvPr id="9" name="Group 49">
              <a:extLst>
                <a:ext uri="{FF2B5EF4-FFF2-40B4-BE49-F238E27FC236}">
                  <a16:creationId xmlns:a16="http://schemas.microsoft.com/office/drawing/2014/main" id="{F56ACF7E-9D7C-2815-0103-96FB46787C54}"/>
                </a:ext>
              </a:extLst>
            </p:cNvPr>
            <p:cNvGrpSpPr>
              <a:grpSpLocks/>
            </p:cNvGrpSpPr>
            <p:nvPr/>
          </p:nvGrpSpPr>
          <p:grpSpPr bwMode="auto">
            <a:xfrm>
              <a:off x="1114" y="3158"/>
              <a:ext cx="2788" cy="293"/>
              <a:chOff x="1114" y="3158"/>
              <a:chExt cx="2788" cy="293"/>
            </a:xfrm>
          </p:grpSpPr>
          <p:sp>
            <p:nvSpPr>
              <p:cNvPr id="14" name="Rectangle 50">
                <a:extLst>
                  <a:ext uri="{FF2B5EF4-FFF2-40B4-BE49-F238E27FC236}">
                    <a16:creationId xmlns:a16="http://schemas.microsoft.com/office/drawing/2014/main" id="{6C046D04-A92E-71E1-D629-B521A8B97B22}"/>
                  </a:ext>
                </a:extLst>
              </p:cNvPr>
              <p:cNvSpPr>
                <a:spLocks noChangeArrowheads="1"/>
              </p:cNvSpPr>
              <p:nvPr/>
            </p:nvSpPr>
            <p:spPr bwMode="auto">
              <a:xfrm>
                <a:off x="1114" y="3158"/>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2"/>
                    </a:solidFill>
                    <a:latin typeface="Times New Roman" panose="02020603050405020304" pitchFamily="18" charset="0"/>
                    <a:ea typeface="宋体" panose="02010600030101010101" pitchFamily="2" charset="-122"/>
                  </a:rPr>
                  <a:t>P</a:t>
                </a:r>
                <a:r>
                  <a:rPr lang="en-US" altLang="zh-CN" sz="1800" baseline="-25000">
                    <a:solidFill>
                      <a:schemeClr val="tx2"/>
                    </a:solidFill>
                    <a:latin typeface="Times New Roman" panose="02020603050405020304" pitchFamily="18" charset="0"/>
                    <a:ea typeface="宋体" panose="02010600030101010101" pitchFamily="2" charset="-122"/>
                  </a:rPr>
                  <a:t>1</a:t>
                </a:r>
                <a:endParaRPr lang="en-US" altLang="zh-CN" sz="4000">
                  <a:solidFill>
                    <a:schemeClr val="tx2"/>
                  </a:solidFill>
                  <a:latin typeface="Arial" panose="020B0604020202020204" pitchFamily="34" charset="0"/>
                  <a:ea typeface="Gulim" panose="020B0600000101010101" pitchFamily="34" charset="-127"/>
                </a:endParaRPr>
              </a:p>
            </p:txBody>
          </p:sp>
          <p:sp>
            <p:nvSpPr>
              <p:cNvPr id="15" name="Rectangle 51">
                <a:extLst>
                  <a:ext uri="{FF2B5EF4-FFF2-40B4-BE49-F238E27FC236}">
                    <a16:creationId xmlns:a16="http://schemas.microsoft.com/office/drawing/2014/main" id="{F7FBD37F-4375-B8AB-0153-5E59638A68FF}"/>
                  </a:ext>
                </a:extLst>
              </p:cNvPr>
              <p:cNvSpPr>
                <a:spLocks noChangeArrowheads="1"/>
              </p:cNvSpPr>
              <p:nvPr/>
            </p:nvSpPr>
            <p:spPr bwMode="auto">
              <a:xfrm>
                <a:off x="1749" y="3158"/>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2"/>
                    </a:solidFill>
                    <a:latin typeface="Times New Roman" panose="02020603050405020304" pitchFamily="18" charset="0"/>
                    <a:ea typeface="宋体" panose="02010600030101010101" pitchFamily="2" charset="-122"/>
                  </a:rPr>
                  <a:t>P</a:t>
                </a:r>
                <a:r>
                  <a:rPr lang="en-US" altLang="zh-CN" sz="1800" baseline="-25000">
                    <a:solidFill>
                      <a:schemeClr val="tx2"/>
                    </a:solidFill>
                    <a:latin typeface="Times New Roman" panose="02020603050405020304" pitchFamily="18" charset="0"/>
                    <a:ea typeface="宋体" panose="02010600030101010101" pitchFamily="2" charset="-122"/>
                  </a:rPr>
                  <a:t>2</a:t>
                </a:r>
                <a:endParaRPr lang="en-US" altLang="zh-CN" sz="4000">
                  <a:solidFill>
                    <a:schemeClr val="tx2"/>
                  </a:solidFill>
                  <a:latin typeface="Arial" panose="020B0604020202020204" pitchFamily="34" charset="0"/>
                  <a:ea typeface="Gulim" panose="020B0600000101010101" pitchFamily="34" charset="-127"/>
                </a:endParaRPr>
              </a:p>
            </p:txBody>
          </p:sp>
          <p:sp>
            <p:nvSpPr>
              <p:cNvPr id="16" name="Rectangle 52">
                <a:extLst>
                  <a:ext uri="{FF2B5EF4-FFF2-40B4-BE49-F238E27FC236}">
                    <a16:creationId xmlns:a16="http://schemas.microsoft.com/office/drawing/2014/main" id="{2F6BF228-F44B-A911-D6FF-AF011064805D}"/>
                  </a:ext>
                </a:extLst>
              </p:cNvPr>
              <p:cNvSpPr>
                <a:spLocks noChangeArrowheads="1"/>
              </p:cNvSpPr>
              <p:nvPr/>
            </p:nvSpPr>
            <p:spPr bwMode="auto">
              <a:xfrm>
                <a:off x="2656" y="3158"/>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2"/>
                    </a:solidFill>
                    <a:latin typeface="Times New Roman" panose="02020603050405020304" pitchFamily="18" charset="0"/>
                    <a:ea typeface="宋体" panose="02010600030101010101" pitchFamily="2" charset="-122"/>
                  </a:rPr>
                  <a:t>P</a:t>
                </a:r>
                <a:r>
                  <a:rPr lang="en-US" altLang="zh-CN" sz="1800" baseline="-25000">
                    <a:solidFill>
                      <a:schemeClr val="tx2"/>
                    </a:solidFill>
                    <a:latin typeface="Times New Roman" panose="02020603050405020304" pitchFamily="18" charset="0"/>
                    <a:ea typeface="宋体" panose="02010600030101010101" pitchFamily="2" charset="-122"/>
                  </a:rPr>
                  <a:t>n/2-1</a:t>
                </a:r>
                <a:endParaRPr lang="en-US" altLang="zh-CN" sz="4000">
                  <a:solidFill>
                    <a:schemeClr val="tx2"/>
                  </a:solidFill>
                  <a:latin typeface="Arial" panose="020B0604020202020204" pitchFamily="34" charset="0"/>
                  <a:ea typeface="Gulim" panose="020B0600000101010101" pitchFamily="34" charset="-127"/>
                </a:endParaRPr>
              </a:p>
            </p:txBody>
          </p:sp>
          <p:sp>
            <p:nvSpPr>
              <p:cNvPr id="18" name="Rectangle 53">
                <a:extLst>
                  <a:ext uri="{FF2B5EF4-FFF2-40B4-BE49-F238E27FC236}">
                    <a16:creationId xmlns:a16="http://schemas.microsoft.com/office/drawing/2014/main" id="{6E24BC25-19D3-CD80-38FC-D85EA332F153}"/>
                  </a:ext>
                </a:extLst>
              </p:cNvPr>
              <p:cNvSpPr>
                <a:spLocks noChangeArrowheads="1"/>
              </p:cNvSpPr>
              <p:nvPr/>
            </p:nvSpPr>
            <p:spPr bwMode="auto">
              <a:xfrm>
                <a:off x="3347" y="3158"/>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2"/>
                    </a:solidFill>
                    <a:latin typeface="Times New Roman" panose="02020603050405020304" pitchFamily="18" charset="0"/>
                    <a:ea typeface="宋体" panose="02010600030101010101" pitchFamily="2" charset="-122"/>
                  </a:rPr>
                  <a:t>P</a:t>
                </a:r>
                <a:r>
                  <a:rPr lang="en-US" altLang="zh-CN" sz="1800" baseline="-25000">
                    <a:solidFill>
                      <a:schemeClr val="tx2"/>
                    </a:solidFill>
                    <a:latin typeface="Times New Roman" panose="02020603050405020304" pitchFamily="18" charset="0"/>
                    <a:ea typeface="宋体" panose="02010600030101010101" pitchFamily="2" charset="-122"/>
                  </a:rPr>
                  <a:t>n/2</a:t>
                </a:r>
                <a:endParaRPr lang="en-US" altLang="zh-CN" sz="4000">
                  <a:solidFill>
                    <a:schemeClr val="tx2"/>
                  </a:solidFill>
                  <a:latin typeface="Arial" panose="020B0604020202020204" pitchFamily="34" charset="0"/>
                  <a:ea typeface="Gulim" panose="020B0600000101010101" pitchFamily="34" charset="-127"/>
                </a:endParaRPr>
              </a:p>
            </p:txBody>
          </p:sp>
        </p:grpSp>
        <p:grpSp>
          <p:nvGrpSpPr>
            <p:cNvPr id="10" name="Group 54">
              <a:extLst>
                <a:ext uri="{FF2B5EF4-FFF2-40B4-BE49-F238E27FC236}">
                  <a16:creationId xmlns:a16="http://schemas.microsoft.com/office/drawing/2014/main" id="{A3B4514B-59F7-DBE4-0D44-3ADB3E872B02}"/>
                </a:ext>
              </a:extLst>
            </p:cNvPr>
            <p:cNvGrpSpPr>
              <a:grpSpLocks/>
            </p:cNvGrpSpPr>
            <p:nvPr/>
          </p:nvGrpSpPr>
          <p:grpSpPr bwMode="auto">
            <a:xfrm>
              <a:off x="1487" y="2774"/>
              <a:ext cx="2041" cy="314"/>
              <a:chOff x="1487" y="2774"/>
              <a:chExt cx="2041" cy="314"/>
            </a:xfrm>
          </p:grpSpPr>
          <p:sp>
            <p:nvSpPr>
              <p:cNvPr id="11" name="Rectangle 55">
                <a:extLst>
                  <a:ext uri="{FF2B5EF4-FFF2-40B4-BE49-F238E27FC236}">
                    <a16:creationId xmlns:a16="http://schemas.microsoft.com/office/drawing/2014/main" id="{D1695127-22C2-8D6C-1076-A86F3AF2ABBE}"/>
                  </a:ext>
                </a:extLst>
              </p:cNvPr>
              <p:cNvSpPr>
                <a:spLocks noChangeArrowheads="1"/>
              </p:cNvSpPr>
              <p:nvPr/>
            </p:nvSpPr>
            <p:spPr bwMode="auto">
              <a:xfrm>
                <a:off x="1487" y="2774"/>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2"/>
                    </a:solidFill>
                    <a:latin typeface="Times New Roman" panose="02020603050405020304" pitchFamily="18" charset="0"/>
                    <a:ea typeface="宋体" panose="02010600030101010101" pitchFamily="2" charset="-122"/>
                  </a:rPr>
                  <a:t>P</a:t>
                </a:r>
                <a:r>
                  <a:rPr lang="en-US" altLang="zh-CN" sz="1800" baseline="-25000">
                    <a:solidFill>
                      <a:schemeClr val="tx2"/>
                    </a:solidFill>
                    <a:latin typeface="Times New Roman" panose="02020603050405020304" pitchFamily="18" charset="0"/>
                    <a:ea typeface="宋体" panose="02010600030101010101" pitchFamily="2" charset="-122"/>
                  </a:rPr>
                  <a:t>1</a:t>
                </a:r>
                <a:endParaRPr lang="en-US" altLang="zh-CN" sz="4000">
                  <a:solidFill>
                    <a:schemeClr val="tx2"/>
                  </a:solidFill>
                  <a:latin typeface="Arial" panose="020B0604020202020204" pitchFamily="34" charset="0"/>
                  <a:ea typeface="Gulim" panose="020B0600000101010101" pitchFamily="34" charset="-127"/>
                </a:endParaRPr>
              </a:p>
            </p:txBody>
          </p:sp>
          <p:sp>
            <p:nvSpPr>
              <p:cNvPr id="12" name="Rectangle 56">
                <a:extLst>
                  <a:ext uri="{FF2B5EF4-FFF2-40B4-BE49-F238E27FC236}">
                    <a16:creationId xmlns:a16="http://schemas.microsoft.com/office/drawing/2014/main" id="{7023446E-D05D-86CE-5CE8-EC7A1A1E4F2F}"/>
                  </a:ext>
                </a:extLst>
              </p:cNvPr>
              <p:cNvSpPr>
                <a:spLocks noChangeArrowheads="1"/>
              </p:cNvSpPr>
              <p:nvPr/>
            </p:nvSpPr>
            <p:spPr bwMode="auto">
              <a:xfrm>
                <a:off x="2973" y="2795"/>
                <a:ext cx="555" cy="2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algn="just" eaLnBrk="0" hangingPunct="0">
                  <a:spcBef>
                    <a:spcPct val="0"/>
                  </a:spcBef>
                </a:pPr>
                <a:r>
                  <a:rPr lang="en-US" altLang="zh-CN" sz="1800">
                    <a:solidFill>
                      <a:schemeClr val="tx2"/>
                    </a:solidFill>
                    <a:latin typeface="Times New Roman" panose="02020603050405020304" pitchFamily="18" charset="0"/>
                    <a:ea typeface="宋体" panose="02010600030101010101" pitchFamily="2" charset="-122"/>
                  </a:rPr>
                  <a:t>P</a:t>
                </a:r>
                <a:r>
                  <a:rPr lang="en-US" altLang="zh-CN" sz="1800" baseline="-25000">
                    <a:solidFill>
                      <a:schemeClr val="tx2"/>
                    </a:solidFill>
                    <a:latin typeface="Times New Roman" panose="02020603050405020304" pitchFamily="18" charset="0"/>
                    <a:ea typeface="宋体" panose="02010600030101010101" pitchFamily="2" charset="-122"/>
                  </a:rPr>
                  <a:t>n/2-1</a:t>
                </a:r>
                <a:endParaRPr lang="en-US" altLang="zh-CN" sz="4000">
                  <a:solidFill>
                    <a:schemeClr val="tx2"/>
                  </a:solidFill>
                  <a:latin typeface="Arial" panose="020B0604020202020204" pitchFamily="34" charset="0"/>
                  <a:ea typeface="Gulim" panose="020B0600000101010101" pitchFamily="34" charset="-127"/>
                </a:endParaRPr>
              </a:p>
            </p:txBody>
          </p:sp>
        </p:grpSp>
      </p:grpSp>
    </p:spTree>
    <p:extLst>
      <p:ext uri="{BB962C8B-B14F-4D97-AF65-F5344CB8AC3E}">
        <p14:creationId xmlns:p14="http://schemas.microsoft.com/office/powerpoint/2010/main" val="3262713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DC578E4-9AAE-1744-B6CE-7A260AB58800}"/>
              </a:ext>
            </a:extLst>
          </p:cNvPr>
          <p:cNvSpPr>
            <a:spLocks noGrp="1"/>
          </p:cNvSpPr>
          <p:nvPr>
            <p:ph type="title"/>
          </p:nvPr>
        </p:nvSpPr>
        <p:spPr/>
        <p:txBody>
          <a:bodyPr>
            <a:noAutofit/>
          </a:bodyPr>
          <a:lstStyle/>
          <a:p>
            <a:r>
              <a:rPr lang="en-US" altLang="zh-CN" sz="4000" dirty="0"/>
              <a:t>7.3</a:t>
            </a:r>
            <a:r>
              <a:rPr lang="zh-CN" altLang="en-US" sz="4000" dirty="0"/>
              <a:t> </a:t>
            </a:r>
            <a:r>
              <a:rPr lang="zh-CN" altLang="en-CN" sz="4000" dirty="0"/>
              <a:t>平衡树</a:t>
            </a:r>
            <a:r>
              <a:rPr lang="zh-CN" altLang="en-US" sz="4000" dirty="0"/>
              <a:t>设计技术</a:t>
            </a:r>
            <a:endParaRPr lang="en-CN" sz="4000" dirty="0"/>
          </a:p>
        </p:txBody>
      </p:sp>
      <p:sp>
        <p:nvSpPr>
          <p:cNvPr id="3" name="TextBox 2">
            <a:extLst>
              <a:ext uri="{FF2B5EF4-FFF2-40B4-BE49-F238E27FC236}">
                <a16:creationId xmlns:a16="http://schemas.microsoft.com/office/drawing/2014/main" id="{1761A08C-221E-0954-8322-C8118978D773}"/>
              </a:ext>
            </a:extLst>
          </p:cNvPr>
          <p:cNvSpPr txBox="1"/>
          <p:nvPr/>
        </p:nvSpPr>
        <p:spPr>
          <a:xfrm>
            <a:off x="494270" y="1378464"/>
            <a:ext cx="4572000" cy="461665"/>
          </a:xfrm>
          <a:prstGeom prst="rect">
            <a:avLst/>
          </a:prstGeom>
          <a:noFill/>
        </p:spPr>
        <p:txBody>
          <a:bodyPr wrap="square">
            <a:spAutoFit/>
          </a:bodyPr>
          <a:lstStyle/>
          <a:p>
            <a:pPr lvl="1" eaLnBrk="1" hangingPunct="1"/>
            <a:r>
              <a:rPr lang="zh-CN" altLang="en-US" sz="2400" b="1" dirty="0">
                <a:latin typeface="宋体" panose="02010600030101010101" pitchFamily="2" charset="-122"/>
              </a:rPr>
              <a:t>计算前缀和</a:t>
            </a:r>
          </a:p>
        </p:txBody>
      </p:sp>
      <p:sp>
        <p:nvSpPr>
          <p:cNvPr id="6" name="TextBox 5">
            <a:extLst>
              <a:ext uri="{FF2B5EF4-FFF2-40B4-BE49-F238E27FC236}">
                <a16:creationId xmlns:a16="http://schemas.microsoft.com/office/drawing/2014/main" id="{4BA3FAD5-B564-ED07-FF4E-3E022520A04E}"/>
              </a:ext>
            </a:extLst>
          </p:cNvPr>
          <p:cNvSpPr txBox="1"/>
          <p:nvPr/>
        </p:nvSpPr>
        <p:spPr>
          <a:xfrm>
            <a:off x="1124464" y="2183146"/>
            <a:ext cx="7543799" cy="2491708"/>
          </a:xfrm>
          <a:prstGeom prst="rect">
            <a:avLst/>
          </a:prstGeom>
          <a:noFill/>
        </p:spPr>
        <p:txBody>
          <a:bodyPr wrap="square">
            <a:spAutoFit/>
          </a:bodyPr>
          <a:lstStyle/>
          <a:p>
            <a:pPr eaLnBrk="1" hangingPunct="1">
              <a:lnSpc>
                <a:spcPct val="150000"/>
              </a:lnSpc>
            </a:pPr>
            <a:r>
              <a:rPr lang="zh-CN" altLang="en-US" sz="2400" dirty="0"/>
              <a:t>问题定义</a:t>
            </a:r>
          </a:p>
          <a:p>
            <a:pPr lvl="1" eaLnBrk="1" hangingPunct="1">
              <a:lnSpc>
                <a:spcPct val="150000"/>
              </a:lnSpc>
              <a:buFont typeface="Wingdings" pitchFamily="2" charset="2"/>
              <a:buNone/>
            </a:pPr>
            <a:r>
              <a:rPr lang="en-US" altLang="zh-CN" sz="2000" dirty="0"/>
              <a:t>n</a:t>
            </a:r>
            <a:r>
              <a:rPr lang="zh-CN" altLang="en-US" sz="2000" dirty="0"/>
              <a:t>个元素</a:t>
            </a:r>
            <a:r>
              <a:rPr lang="en-US" altLang="zh-CN" sz="2000" dirty="0"/>
              <a:t>{x</a:t>
            </a:r>
            <a:r>
              <a:rPr lang="en-US" altLang="zh-CN" sz="2000" baseline="-25000" dirty="0"/>
              <a:t>1</a:t>
            </a:r>
            <a:r>
              <a:rPr lang="en-US" altLang="zh-CN" sz="2000" dirty="0"/>
              <a:t>,x</a:t>
            </a:r>
            <a:r>
              <a:rPr lang="en-US" altLang="zh-CN" sz="2000" baseline="-25000" dirty="0"/>
              <a:t>2</a:t>
            </a:r>
            <a:r>
              <a:rPr lang="en-US" altLang="zh-CN" sz="2000" dirty="0"/>
              <a:t>,…,</a:t>
            </a:r>
            <a:r>
              <a:rPr lang="en-US" altLang="zh-CN" sz="2000" dirty="0" err="1"/>
              <a:t>x</a:t>
            </a:r>
            <a:r>
              <a:rPr lang="en-US" altLang="zh-CN" sz="2000" baseline="-25000" dirty="0" err="1"/>
              <a:t>n</a:t>
            </a:r>
            <a:r>
              <a:rPr lang="en-US" altLang="zh-CN" sz="2000" dirty="0"/>
              <a:t>}</a:t>
            </a:r>
            <a:r>
              <a:rPr lang="zh-CN" altLang="en-US" sz="2000" dirty="0"/>
              <a:t>，前缀和是</a:t>
            </a:r>
            <a:r>
              <a:rPr lang="en-US" altLang="zh-CN" sz="2000" dirty="0"/>
              <a:t>n</a:t>
            </a:r>
            <a:r>
              <a:rPr lang="zh-CN" altLang="en-US" sz="2000" dirty="0"/>
              <a:t>个部分和：</a:t>
            </a:r>
          </a:p>
          <a:p>
            <a:pPr lvl="1" eaLnBrk="1" hangingPunct="1">
              <a:lnSpc>
                <a:spcPct val="150000"/>
              </a:lnSpc>
              <a:buFont typeface="Wingdings" pitchFamily="2" charset="2"/>
              <a:buNone/>
            </a:pPr>
            <a:r>
              <a:rPr lang="en-US" altLang="zh-CN" sz="2000" dirty="0"/>
              <a:t>S</a:t>
            </a:r>
            <a:r>
              <a:rPr lang="en-US" altLang="zh-CN" sz="2000" baseline="-25000" dirty="0"/>
              <a:t>i</a:t>
            </a:r>
            <a:r>
              <a:rPr lang="en-US" altLang="zh-CN" sz="2000" dirty="0"/>
              <a:t>=x</a:t>
            </a:r>
            <a:r>
              <a:rPr lang="en-US" altLang="zh-CN" sz="2000" baseline="-25000" dirty="0"/>
              <a:t>1</a:t>
            </a:r>
            <a:r>
              <a:rPr lang="en-US" altLang="zh-CN" sz="2000" dirty="0"/>
              <a:t>*x</a:t>
            </a:r>
            <a:r>
              <a:rPr lang="en-US" altLang="zh-CN" sz="2000" baseline="-25000" dirty="0"/>
              <a:t>2</a:t>
            </a:r>
            <a:r>
              <a:rPr lang="en-US" altLang="zh-CN" sz="2000" dirty="0"/>
              <a:t>*…*x</a:t>
            </a:r>
            <a:r>
              <a:rPr lang="en-US" altLang="zh-CN" sz="2000" baseline="-25000" dirty="0"/>
              <a:t>i</a:t>
            </a:r>
            <a:r>
              <a:rPr lang="en-US" altLang="zh-CN" sz="2000" dirty="0"/>
              <a:t>,  1≤i≤n   </a:t>
            </a:r>
            <a:r>
              <a:rPr lang="zh-CN" altLang="en-US" sz="2000" dirty="0"/>
              <a:t>这里*可以是＋或</a:t>
            </a:r>
            <a:r>
              <a:rPr lang="en-US" altLang="zh-CN" sz="2000" dirty="0"/>
              <a:t>×</a:t>
            </a:r>
          </a:p>
          <a:p>
            <a:pPr eaLnBrk="1" hangingPunct="1">
              <a:lnSpc>
                <a:spcPct val="150000"/>
              </a:lnSpc>
            </a:pPr>
            <a:r>
              <a:rPr lang="zh-CN" altLang="en-US" sz="2400" dirty="0"/>
              <a:t>串行算法：</a:t>
            </a:r>
            <a:r>
              <a:rPr lang="zh-CN" altLang="en-US" sz="1400" dirty="0"/>
              <a:t> </a:t>
            </a:r>
            <a:endParaRPr lang="en-US" altLang="zh-CN" sz="1400" dirty="0"/>
          </a:p>
          <a:p>
            <a:pPr eaLnBrk="1" hangingPunct="1">
              <a:lnSpc>
                <a:spcPct val="150000"/>
              </a:lnSpc>
            </a:pPr>
            <a:r>
              <a:rPr lang="zh-CN" altLang="en-US" sz="1400" dirty="0"/>
              <a:t>           </a:t>
            </a:r>
            <a:r>
              <a:rPr lang="en-US" altLang="zh-CN" dirty="0"/>
              <a:t>S</a:t>
            </a:r>
            <a:r>
              <a:rPr lang="en-US" altLang="zh-CN" baseline="-25000" dirty="0"/>
              <a:t>i</a:t>
            </a:r>
            <a:r>
              <a:rPr lang="en-US" altLang="zh-CN" dirty="0"/>
              <a:t>=S</a:t>
            </a:r>
            <a:r>
              <a:rPr lang="en-US" altLang="zh-CN" baseline="-25000" dirty="0"/>
              <a:t>i</a:t>
            </a:r>
            <a:r>
              <a:rPr lang="zh-CN" altLang="en-US" baseline="-25000" dirty="0"/>
              <a:t>－</a:t>
            </a:r>
            <a:r>
              <a:rPr lang="en-US" altLang="zh-CN" baseline="-25000" dirty="0"/>
              <a:t>1</a:t>
            </a:r>
            <a:r>
              <a:rPr lang="en-US" altLang="zh-CN" dirty="0"/>
              <a:t>*x</a:t>
            </a:r>
            <a:r>
              <a:rPr lang="en-US" altLang="zh-CN" baseline="-25000" dirty="0"/>
              <a:t>i</a:t>
            </a:r>
            <a:r>
              <a:rPr lang="en-US" altLang="zh-CN" dirty="0"/>
              <a:t>      </a:t>
            </a:r>
            <a:r>
              <a:rPr lang="zh-CN" altLang="en-US" dirty="0"/>
              <a:t>计算时间为 </a:t>
            </a:r>
            <a:r>
              <a:rPr lang="en-US" altLang="zh-CN" dirty="0"/>
              <a:t>O(n)</a:t>
            </a:r>
            <a:r>
              <a:rPr lang="en-US" altLang="zh-CN" sz="1800" dirty="0"/>
              <a:t> </a:t>
            </a:r>
          </a:p>
        </p:txBody>
      </p:sp>
    </p:spTree>
    <p:extLst>
      <p:ext uri="{BB962C8B-B14F-4D97-AF65-F5344CB8AC3E}">
        <p14:creationId xmlns:p14="http://schemas.microsoft.com/office/powerpoint/2010/main" val="30646082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DC578E4-9AAE-1744-B6CE-7A260AB58800}"/>
              </a:ext>
            </a:extLst>
          </p:cNvPr>
          <p:cNvSpPr>
            <a:spLocks noGrp="1"/>
          </p:cNvSpPr>
          <p:nvPr>
            <p:ph type="title"/>
          </p:nvPr>
        </p:nvSpPr>
        <p:spPr/>
        <p:txBody>
          <a:bodyPr>
            <a:noAutofit/>
          </a:bodyPr>
          <a:lstStyle/>
          <a:p>
            <a:r>
              <a:rPr lang="en-US" altLang="zh-CN" sz="4000" dirty="0"/>
              <a:t>7.3</a:t>
            </a:r>
            <a:r>
              <a:rPr lang="zh-CN" altLang="en-US" sz="4000" dirty="0"/>
              <a:t> </a:t>
            </a:r>
            <a:r>
              <a:rPr lang="zh-CN" altLang="en-CN" sz="4000" dirty="0"/>
              <a:t>平衡树</a:t>
            </a:r>
            <a:r>
              <a:rPr lang="zh-CN" altLang="en-US" sz="4000" dirty="0"/>
              <a:t>设计技术</a:t>
            </a:r>
            <a:endParaRPr lang="en-CN" sz="4000" dirty="0"/>
          </a:p>
        </p:txBody>
      </p:sp>
      <p:sp>
        <p:nvSpPr>
          <p:cNvPr id="3" name="TextBox 2">
            <a:extLst>
              <a:ext uri="{FF2B5EF4-FFF2-40B4-BE49-F238E27FC236}">
                <a16:creationId xmlns:a16="http://schemas.microsoft.com/office/drawing/2014/main" id="{1761A08C-221E-0954-8322-C8118978D773}"/>
              </a:ext>
            </a:extLst>
          </p:cNvPr>
          <p:cNvSpPr txBox="1"/>
          <p:nvPr/>
        </p:nvSpPr>
        <p:spPr>
          <a:xfrm>
            <a:off x="494270" y="1378464"/>
            <a:ext cx="4572000" cy="461665"/>
          </a:xfrm>
          <a:prstGeom prst="rect">
            <a:avLst/>
          </a:prstGeom>
          <a:noFill/>
        </p:spPr>
        <p:txBody>
          <a:bodyPr wrap="square">
            <a:spAutoFit/>
          </a:bodyPr>
          <a:lstStyle/>
          <a:p>
            <a:pPr lvl="1" eaLnBrk="1" hangingPunct="1"/>
            <a:r>
              <a:rPr lang="zh-CN" altLang="en-US" sz="2400" b="1" dirty="0">
                <a:latin typeface="宋体" panose="02010600030101010101" pitchFamily="2" charset="-122"/>
              </a:rPr>
              <a:t>计算前缀和</a:t>
            </a:r>
          </a:p>
        </p:txBody>
      </p:sp>
      <p:pic>
        <p:nvPicPr>
          <p:cNvPr id="2" name="Picture 1">
            <a:extLst>
              <a:ext uri="{FF2B5EF4-FFF2-40B4-BE49-F238E27FC236}">
                <a16:creationId xmlns:a16="http://schemas.microsoft.com/office/drawing/2014/main" id="{73E567EA-53A7-26A0-656D-7E92BEF6D061}"/>
              </a:ext>
            </a:extLst>
          </p:cNvPr>
          <p:cNvPicPr>
            <a:picLocks noChangeAspect="1"/>
          </p:cNvPicPr>
          <p:nvPr/>
        </p:nvPicPr>
        <p:blipFill>
          <a:blip r:embed="rId2"/>
          <a:stretch>
            <a:fillRect/>
          </a:stretch>
        </p:blipFill>
        <p:spPr>
          <a:xfrm>
            <a:off x="685800" y="2262700"/>
            <a:ext cx="7772400" cy="2332600"/>
          </a:xfrm>
          <a:prstGeom prst="rect">
            <a:avLst/>
          </a:prstGeom>
        </p:spPr>
      </p:pic>
    </p:spTree>
    <p:extLst>
      <p:ext uri="{BB962C8B-B14F-4D97-AF65-F5344CB8AC3E}">
        <p14:creationId xmlns:p14="http://schemas.microsoft.com/office/powerpoint/2010/main" val="292754583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DC578E4-9AAE-1744-B6CE-7A260AB58800}"/>
              </a:ext>
            </a:extLst>
          </p:cNvPr>
          <p:cNvSpPr>
            <a:spLocks noGrp="1"/>
          </p:cNvSpPr>
          <p:nvPr>
            <p:ph type="title"/>
          </p:nvPr>
        </p:nvSpPr>
        <p:spPr/>
        <p:txBody>
          <a:bodyPr>
            <a:noAutofit/>
          </a:bodyPr>
          <a:lstStyle/>
          <a:p>
            <a:r>
              <a:rPr lang="en-US" altLang="zh-CN" sz="4000" dirty="0"/>
              <a:t>7.3</a:t>
            </a:r>
            <a:r>
              <a:rPr lang="zh-CN" altLang="en-US" sz="4000" dirty="0"/>
              <a:t> </a:t>
            </a:r>
            <a:r>
              <a:rPr lang="zh-CN" altLang="en-CN" sz="4000" dirty="0"/>
              <a:t>平衡树</a:t>
            </a:r>
            <a:r>
              <a:rPr lang="zh-CN" altLang="en-US" sz="4000" dirty="0"/>
              <a:t>设计技术</a:t>
            </a:r>
            <a:endParaRPr lang="en-CN" sz="4000" dirty="0"/>
          </a:p>
        </p:txBody>
      </p:sp>
      <p:sp>
        <p:nvSpPr>
          <p:cNvPr id="4" name="Rectangle 3">
            <a:extLst>
              <a:ext uri="{FF2B5EF4-FFF2-40B4-BE49-F238E27FC236}">
                <a16:creationId xmlns:a16="http://schemas.microsoft.com/office/drawing/2014/main" id="{572C955A-40F9-304D-A61D-4435121AAA93}"/>
              </a:ext>
            </a:extLst>
          </p:cNvPr>
          <p:cNvSpPr txBox="1">
            <a:spLocks noChangeArrowheads="1"/>
          </p:cNvSpPr>
          <p:nvPr/>
        </p:nvSpPr>
        <p:spPr>
          <a:xfrm>
            <a:off x="562609" y="1405732"/>
            <a:ext cx="8064500" cy="4754562"/>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zh-CN" altLang="en-US" sz="2400" dirty="0"/>
              <a:t>例：</a:t>
            </a:r>
            <a:r>
              <a:rPr lang="en-US" altLang="zh-CN" dirty="0"/>
              <a:t>n=8, p=8, C</a:t>
            </a:r>
            <a:r>
              <a:rPr lang="en-US" altLang="zh-CN" baseline="-25000" dirty="0"/>
              <a:t>01</a:t>
            </a:r>
            <a:r>
              <a:rPr lang="en-US" altLang="zh-CN" dirty="0"/>
              <a:t>~C</a:t>
            </a:r>
            <a:r>
              <a:rPr lang="en-US" altLang="zh-CN" baseline="-25000" dirty="0"/>
              <a:t>08</a:t>
            </a:r>
            <a:r>
              <a:rPr lang="zh-CN" altLang="en-US" dirty="0"/>
              <a:t>为前缀和</a:t>
            </a:r>
            <a:endParaRPr lang="zh-CN" altLang="en-US" sz="3600" dirty="0"/>
          </a:p>
        </p:txBody>
      </p:sp>
      <p:pic>
        <p:nvPicPr>
          <p:cNvPr id="5" name="Picture 170">
            <a:extLst>
              <a:ext uri="{FF2B5EF4-FFF2-40B4-BE49-F238E27FC236}">
                <a16:creationId xmlns:a16="http://schemas.microsoft.com/office/drawing/2014/main" id="{33141205-A882-9574-8252-9408712EA8E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202246" y="2114510"/>
            <a:ext cx="8785225" cy="4370387"/>
          </a:xfrm>
          <a:prstGeom prst="rect">
            <a:avLst/>
          </a:prstGeom>
        </p:spPr>
      </p:pic>
    </p:spTree>
    <p:extLst>
      <p:ext uri="{BB962C8B-B14F-4D97-AF65-F5344CB8AC3E}">
        <p14:creationId xmlns:p14="http://schemas.microsoft.com/office/powerpoint/2010/main" val="18837827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DC578E4-9AAE-1744-B6CE-7A260AB58800}"/>
              </a:ext>
            </a:extLst>
          </p:cNvPr>
          <p:cNvSpPr>
            <a:spLocks noGrp="1"/>
          </p:cNvSpPr>
          <p:nvPr>
            <p:ph type="title"/>
          </p:nvPr>
        </p:nvSpPr>
        <p:spPr/>
        <p:txBody>
          <a:bodyPr>
            <a:noAutofit/>
          </a:bodyPr>
          <a:lstStyle/>
          <a:p>
            <a:r>
              <a:rPr lang="en-US" altLang="zh-CN" sz="4000" dirty="0"/>
              <a:t>7.3</a:t>
            </a:r>
            <a:r>
              <a:rPr lang="zh-CN" altLang="en-US" sz="4000" dirty="0"/>
              <a:t> </a:t>
            </a:r>
            <a:r>
              <a:rPr lang="zh-CN" altLang="en-CN" sz="4000" dirty="0"/>
              <a:t>平衡树</a:t>
            </a:r>
            <a:r>
              <a:rPr lang="zh-CN" altLang="en-US" sz="4000" dirty="0"/>
              <a:t>设计技术</a:t>
            </a:r>
            <a:endParaRPr lang="en-CN" sz="4000" dirty="0"/>
          </a:p>
        </p:txBody>
      </p:sp>
      <p:sp>
        <p:nvSpPr>
          <p:cNvPr id="2" name="Rectangle 8">
            <a:extLst>
              <a:ext uri="{FF2B5EF4-FFF2-40B4-BE49-F238E27FC236}">
                <a16:creationId xmlns:a16="http://schemas.microsoft.com/office/drawing/2014/main" id="{B3AD9316-87A8-C7FA-53A4-B3ADD922405D}"/>
              </a:ext>
            </a:extLst>
          </p:cNvPr>
          <p:cNvSpPr txBox="1">
            <a:spLocks noChangeArrowheads="1"/>
          </p:cNvSpPr>
          <p:nvPr/>
        </p:nvSpPr>
        <p:spPr>
          <a:xfrm>
            <a:off x="250825" y="1412875"/>
            <a:ext cx="4175125" cy="3955955"/>
          </a:xfrm>
          <a:prstGeom prst="rect">
            <a:avLst/>
          </a:prstGeom>
        </p:spPr>
        <p:txBody>
          <a:bodyPr vert="horz" lIns="63500" tIns="25400" rIns="63500" bIns="25400" rtlCol="0">
            <a:sp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zh-CN" b="1" dirty="0"/>
              <a:t>SIMD-SM</a:t>
            </a:r>
            <a:r>
              <a:rPr lang="zh-CN" altLang="en-US" b="1" dirty="0"/>
              <a:t>上非递归算法</a:t>
            </a:r>
            <a:endParaRPr lang="en-US" altLang="zh-CN" b="1" dirty="0"/>
          </a:p>
          <a:p>
            <a:endParaRPr lang="zh-CN" altLang="en-US" dirty="0"/>
          </a:p>
          <a:p>
            <a:pPr marL="0" eaLnBrk="0" hangingPunct="0">
              <a:lnSpc>
                <a:spcPct val="100000"/>
              </a:lnSpc>
              <a:spcBef>
                <a:spcPct val="0"/>
              </a:spcBef>
              <a:spcAft>
                <a:spcPts val="0"/>
              </a:spcAft>
              <a:buFont typeface="Wingdings" pitchFamily="2" charset="2"/>
              <a:buNone/>
            </a:pPr>
            <a:r>
              <a:rPr lang="en-US" altLang="zh-CN" sz="1600" b="1" dirty="0">
                <a:solidFill>
                  <a:schemeClr val="tx1"/>
                </a:solidFill>
                <a:latin typeface="Arial" panose="020B0604020202020204" pitchFamily="34" charset="0"/>
                <a:ea typeface="Gulim" panose="020B0600000101010101" pitchFamily="34" charset="-127"/>
              </a:rPr>
              <a:t>begin</a:t>
            </a:r>
          </a:p>
          <a:p>
            <a:pPr marL="0" eaLnBrk="0" hangingPunct="0">
              <a:lnSpc>
                <a:spcPct val="100000"/>
              </a:lnSpc>
              <a:spcBef>
                <a:spcPct val="0"/>
              </a:spcBef>
              <a:spcAft>
                <a:spcPts val="0"/>
              </a:spcAft>
              <a:buFont typeface="Wingdings" pitchFamily="2" charset="2"/>
              <a:buNone/>
            </a:pPr>
            <a:r>
              <a:rPr lang="en-US" altLang="zh-CN" sz="1600" b="1" dirty="0">
                <a:solidFill>
                  <a:schemeClr val="tx1"/>
                </a:solidFill>
                <a:latin typeface="Arial" panose="020B0604020202020204" pitchFamily="34" charset="0"/>
                <a:ea typeface="Gulim" panose="020B0600000101010101" pitchFamily="34" charset="-127"/>
              </a:rPr>
              <a:t>    (1)for j=1 to n par-do    //</a:t>
            </a:r>
            <a:r>
              <a:rPr lang="zh-CN" altLang="en-US" sz="1600" b="1" dirty="0">
                <a:solidFill>
                  <a:schemeClr val="tx1"/>
                </a:solidFill>
                <a:latin typeface="Arial" panose="020B0604020202020204" pitchFamily="34" charset="0"/>
                <a:ea typeface="Gulim" panose="020B0600000101010101" pitchFamily="34" charset="-127"/>
              </a:rPr>
              <a:t>初始化</a:t>
            </a:r>
          </a:p>
          <a:p>
            <a:pPr marL="0" eaLnBrk="0" hangingPunct="0">
              <a:lnSpc>
                <a:spcPct val="100000"/>
              </a:lnSpc>
              <a:spcBef>
                <a:spcPct val="0"/>
              </a:spcBef>
              <a:spcAft>
                <a:spcPts val="0"/>
              </a:spcAft>
              <a:buFont typeface="Wingdings" pitchFamily="2" charset="2"/>
              <a:buNone/>
            </a:pPr>
            <a:r>
              <a:rPr lang="en-US" altLang="zh-CN" sz="1600" b="1" dirty="0">
                <a:solidFill>
                  <a:schemeClr val="tx1"/>
                </a:solidFill>
                <a:latin typeface="Arial" panose="020B0604020202020204" pitchFamily="34" charset="0"/>
                <a:ea typeface="Gulim" panose="020B0600000101010101" pitchFamily="34" charset="-127"/>
              </a:rPr>
              <a:t>            B[0,j]=A[j]</a:t>
            </a:r>
          </a:p>
          <a:p>
            <a:pPr marL="0" eaLnBrk="0" hangingPunct="0">
              <a:lnSpc>
                <a:spcPct val="100000"/>
              </a:lnSpc>
              <a:spcBef>
                <a:spcPct val="0"/>
              </a:spcBef>
              <a:spcAft>
                <a:spcPts val="0"/>
              </a:spcAft>
              <a:buFont typeface="Wingdings" pitchFamily="2" charset="2"/>
              <a:buNone/>
            </a:pPr>
            <a:r>
              <a:rPr lang="en-US" altLang="zh-CN" sz="1600" b="1" dirty="0">
                <a:solidFill>
                  <a:schemeClr val="tx1"/>
                </a:solidFill>
                <a:latin typeface="Arial" panose="020B0604020202020204" pitchFamily="34" charset="0"/>
                <a:ea typeface="Gulim" panose="020B0600000101010101" pitchFamily="34" charset="-127"/>
              </a:rPr>
              <a:t>        end for</a:t>
            </a:r>
          </a:p>
          <a:p>
            <a:pPr marL="0" eaLnBrk="0" hangingPunct="0">
              <a:lnSpc>
                <a:spcPct val="100000"/>
              </a:lnSpc>
              <a:spcBef>
                <a:spcPct val="0"/>
              </a:spcBef>
              <a:spcAft>
                <a:spcPts val="0"/>
              </a:spcAft>
              <a:buFont typeface="Wingdings" pitchFamily="2" charset="2"/>
              <a:buNone/>
            </a:pPr>
            <a:endParaRPr lang="en-US" altLang="zh-CN" sz="1600" b="1" dirty="0">
              <a:solidFill>
                <a:schemeClr val="tx1"/>
              </a:solidFill>
              <a:latin typeface="Arial" panose="020B0604020202020204" pitchFamily="34" charset="0"/>
              <a:ea typeface="Gulim" panose="020B0600000101010101" pitchFamily="34" charset="-127"/>
            </a:endParaRPr>
          </a:p>
          <a:p>
            <a:pPr marL="0" eaLnBrk="0" hangingPunct="0">
              <a:lnSpc>
                <a:spcPct val="100000"/>
              </a:lnSpc>
              <a:spcBef>
                <a:spcPct val="0"/>
              </a:spcBef>
              <a:spcAft>
                <a:spcPts val="0"/>
              </a:spcAft>
              <a:buFont typeface="Wingdings" pitchFamily="2" charset="2"/>
              <a:buNone/>
            </a:pPr>
            <a:r>
              <a:rPr lang="en-US" altLang="zh-CN" sz="1600" b="1" dirty="0">
                <a:solidFill>
                  <a:schemeClr val="tx1"/>
                </a:solidFill>
                <a:latin typeface="Arial" panose="020B0604020202020204" pitchFamily="34" charset="0"/>
                <a:ea typeface="Gulim" panose="020B0600000101010101" pitchFamily="34" charset="-127"/>
              </a:rPr>
              <a:t>     (2)for h=1 to </a:t>
            </a:r>
            <a:r>
              <a:rPr lang="en-US" altLang="zh-CN" sz="1600" b="1" dirty="0" err="1">
                <a:solidFill>
                  <a:schemeClr val="tx1"/>
                </a:solidFill>
                <a:latin typeface="Arial" panose="020B0604020202020204" pitchFamily="34" charset="0"/>
                <a:ea typeface="Gulim" panose="020B0600000101010101" pitchFamily="34" charset="-127"/>
              </a:rPr>
              <a:t>logn</a:t>
            </a:r>
            <a:r>
              <a:rPr lang="en-US" altLang="zh-CN" sz="1600" b="1" dirty="0">
                <a:solidFill>
                  <a:schemeClr val="tx1"/>
                </a:solidFill>
                <a:latin typeface="Arial" panose="020B0604020202020204" pitchFamily="34" charset="0"/>
                <a:ea typeface="Gulim" panose="020B0600000101010101" pitchFamily="34" charset="-127"/>
              </a:rPr>
              <a:t> do   //</a:t>
            </a:r>
            <a:r>
              <a:rPr lang="zh-CN" altLang="en-US" sz="1600" b="1" dirty="0">
                <a:solidFill>
                  <a:schemeClr val="tx1"/>
                </a:solidFill>
                <a:latin typeface="Arial" panose="020B0604020202020204" pitchFamily="34" charset="0"/>
                <a:ea typeface="Gulim" panose="020B0600000101010101" pitchFamily="34" charset="-127"/>
              </a:rPr>
              <a:t>正向遍历</a:t>
            </a:r>
          </a:p>
          <a:p>
            <a:pPr marL="0" eaLnBrk="0" hangingPunct="0">
              <a:lnSpc>
                <a:spcPct val="100000"/>
              </a:lnSpc>
              <a:spcBef>
                <a:spcPct val="0"/>
              </a:spcBef>
              <a:spcAft>
                <a:spcPts val="0"/>
              </a:spcAft>
              <a:buFont typeface="Wingdings" pitchFamily="2" charset="2"/>
              <a:buNone/>
            </a:pPr>
            <a:r>
              <a:rPr lang="en-US" altLang="zh-CN" sz="1600" b="1" dirty="0">
                <a:solidFill>
                  <a:schemeClr val="tx1"/>
                </a:solidFill>
                <a:latin typeface="Arial" panose="020B0604020202020204" pitchFamily="34" charset="0"/>
                <a:ea typeface="Gulim" panose="020B0600000101010101" pitchFamily="34" charset="-127"/>
              </a:rPr>
              <a:t>             for j=1 to n/2h par-do</a:t>
            </a:r>
          </a:p>
          <a:p>
            <a:pPr marL="0" eaLnBrk="0" hangingPunct="0">
              <a:lnSpc>
                <a:spcPct val="100000"/>
              </a:lnSpc>
              <a:spcBef>
                <a:spcPct val="0"/>
              </a:spcBef>
              <a:spcAft>
                <a:spcPts val="0"/>
              </a:spcAft>
              <a:buFont typeface="Wingdings" pitchFamily="2" charset="2"/>
              <a:buNone/>
            </a:pPr>
            <a:r>
              <a:rPr lang="en-US" altLang="zh-CN" sz="1600" b="1" dirty="0">
                <a:solidFill>
                  <a:schemeClr val="tx1"/>
                </a:solidFill>
                <a:latin typeface="Arial" panose="020B0604020202020204" pitchFamily="34" charset="0"/>
                <a:ea typeface="Gulim" panose="020B0600000101010101" pitchFamily="34" charset="-127"/>
              </a:rPr>
              <a:t>                 B[</a:t>
            </a:r>
            <a:r>
              <a:rPr lang="en-US" altLang="zh-CN" sz="1600" b="1" dirty="0" err="1">
                <a:solidFill>
                  <a:schemeClr val="tx1"/>
                </a:solidFill>
                <a:latin typeface="Arial" panose="020B0604020202020204" pitchFamily="34" charset="0"/>
                <a:ea typeface="Gulim" panose="020B0600000101010101" pitchFamily="34" charset="-127"/>
              </a:rPr>
              <a:t>h,j</a:t>
            </a:r>
            <a:r>
              <a:rPr lang="en-US" altLang="zh-CN" sz="1600" b="1" dirty="0">
                <a:solidFill>
                  <a:schemeClr val="tx1"/>
                </a:solidFill>
                <a:latin typeface="Arial" panose="020B0604020202020204" pitchFamily="34" charset="0"/>
                <a:ea typeface="Gulim" panose="020B0600000101010101" pitchFamily="34" charset="-127"/>
              </a:rPr>
              <a:t>]=B[h-1,2j-1]*B[h-1,2j]</a:t>
            </a:r>
          </a:p>
          <a:p>
            <a:pPr marL="0" eaLnBrk="0" hangingPunct="0">
              <a:lnSpc>
                <a:spcPct val="100000"/>
              </a:lnSpc>
              <a:spcBef>
                <a:spcPct val="0"/>
              </a:spcBef>
              <a:spcAft>
                <a:spcPts val="0"/>
              </a:spcAft>
              <a:buFont typeface="Wingdings" pitchFamily="2" charset="2"/>
              <a:buNone/>
            </a:pPr>
            <a:r>
              <a:rPr lang="en-US" altLang="zh-CN" sz="1600" b="1" dirty="0">
                <a:solidFill>
                  <a:schemeClr val="tx1"/>
                </a:solidFill>
                <a:latin typeface="Arial" panose="020B0604020202020204" pitchFamily="34" charset="0"/>
                <a:ea typeface="Gulim" panose="020B0600000101010101" pitchFamily="34" charset="-127"/>
              </a:rPr>
              <a:t>             end for</a:t>
            </a:r>
          </a:p>
          <a:p>
            <a:pPr marL="0" eaLnBrk="0" hangingPunct="0">
              <a:lnSpc>
                <a:spcPct val="100000"/>
              </a:lnSpc>
              <a:spcBef>
                <a:spcPct val="0"/>
              </a:spcBef>
              <a:spcAft>
                <a:spcPts val="0"/>
              </a:spcAft>
              <a:buFont typeface="Wingdings" pitchFamily="2" charset="2"/>
              <a:buNone/>
            </a:pPr>
            <a:r>
              <a:rPr lang="en-US" altLang="zh-CN" sz="1600" b="1" dirty="0">
                <a:solidFill>
                  <a:schemeClr val="tx1"/>
                </a:solidFill>
                <a:latin typeface="Arial" panose="020B0604020202020204" pitchFamily="34" charset="0"/>
                <a:ea typeface="Gulim" panose="020B0600000101010101" pitchFamily="34" charset="-127"/>
              </a:rPr>
              <a:t>         end for</a:t>
            </a:r>
          </a:p>
          <a:p>
            <a:pPr>
              <a:buFont typeface="Wingdings" pitchFamily="2" charset="2"/>
              <a:buNone/>
            </a:pPr>
            <a:r>
              <a:rPr lang="en-US" altLang="zh-CN" dirty="0"/>
              <a:t>      </a:t>
            </a:r>
            <a:endParaRPr lang="zh-CN" altLang="en-US" dirty="0"/>
          </a:p>
        </p:txBody>
      </p:sp>
      <p:sp>
        <p:nvSpPr>
          <p:cNvPr id="3" name="Rectangle 10">
            <a:extLst>
              <a:ext uri="{FF2B5EF4-FFF2-40B4-BE49-F238E27FC236}">
                <a16:creationId xmlns:a16="http://schemas.microsoft.com/office/drawing/2014/main" id="{18A90B85-6949-1919-CD54-5B5517053713}"/>
              </a:ext>
            </a:extLst>
          </p:cNvPr>
          <p:cNvSpPr>
            <a:spLocks noChangeArrowheads="1"/>
          </p:cNvSpPr>
          <p:nvPr/>
        </p:nvSpPr>
        <p:spPr bwMode="auto">
          <a:xfrm>
            <a:off x="3841622" y="2366276"/>
            <a:ext cx="5400675" cy="3514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a:spAutoFit/>
          </a:bodyPr>
          <a:lstStyle>
            <a:lvl1pPr>
              <a:defRPr sz="2400">
                <a:solidFill>
                  <a:schemeClr val="bg2"/>
                </a:solidFill>
                <a:latin typeface="Comic Sans MS" panose="030F0902030302020204" pitchFamily="66" charset="0"/>
                <a:ea typeface="黑体" panose="02010609060101010101" pitchFamily="49" charset="-122"/>
              </a:defRPr>
            </a:lvl1pPr>
            <a:lvl2pPr>
              <a:defRPr sz="2400">
                <a:solidFill>
                  <a:schemeClr val="bg2"/>
                </a:solidFill>
                <a:latin typeface="Comic Sans MS" panose="030F0902030302020204" pitchFamily="66" charset="0"/>
                <a:ea typeface="黑体" panose="02010609060101010101" pitchFamily="49" charset="-122"/>
              </a:defRPr>
            </a:lvl2pPr>
            <a:lvl3pPr>
              <a:defRPr sz="2400">
                <a:solidFill>
                  <a:schemeClr val="bg2"/>
                </a:solidFill>
                <a:latin typeface="Comic Sans MS" panose="030F0902030302020204" pitchFamily="66" charset="0"/>
                <a:ea typeface="黑体" panose="02010609060101010101" pitchFamily="49" charset="-122"/>
              </a:defRPr>
            </a:lvl3pPr>
            <a:lvl4pPr>
              <a:defRPr sz="2400">
                <a:solidFill>
                  <a:schemeClr val="bg2"/>
                </a:solidFill>
                <a:latin typeface="Comic Sans MS" panose="030F0902030302020204" pitchFamily="66" charset="0"/>
                <a:ea typeface="黑体" panose="02010609060101010101" pitchFamily="49" charset="-122"/>
              </a:defRPr>
            </a:lvl4pPr>
            <a:lvl5pPr>
              <a:defRPr sz="2400">
                <a:solidFill>
                  <a:schemeClr val="bg2"/>
                </a:solidFill>
                <a:latin typeface="Comic Sans MS" panose="030F0902030302020204" pitchFamily="66" charset="0"/>
                <a:ea typeface="黑体" panose="02010609060101010101" pitchFamily="49" charset="-122"/>
              </a:defRPr>
            </a:lvl5pPr>
            <a:lvl6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6pPr>
            <a:lvl7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7pPr>
            <a:lvl8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8pPr>
            <a:lvl9pPr fontAlgn="base">
              <a:spcBef>
                <a:spcPct val="20000"/>
              </a:spcBef>
              <a:spcAft>
                <a:spcPct val="0"/>
              </a:spcAft>
              <a:buFont typeface="Arial" panose="020B0604020202020204" pitchFamily="34" charset="0"/>
              <a:defRPr sz="2400">
                <a:solidFill>
                  <a:schemeClr val="bg2"/>
                </a:solidFill>
                <a:latin typeface="Comic Sans MS" panose="030F0902030302020204" pitchFamily="66" charset="0"/>
                <a:ea typeface="黑体" panose="02010609060101010101" pitchFamily="49" charset="-122"/>
              </a:defRPr>
            </a:lvl9pPr>
          </a:lstStyle>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(3)for h=</a:t>
            </a:r>
            <a:r>
              <a:rPr lang="en-US" altLang="zh-CN" sz="1600" b="1" dirty="0" err="1">
                <a:solidFill>
                  <a:schemeClr val="tx1"/>
                </a:solidFill>
                <a:latin typeface="Arial" panose="020B0604020202020204" pitchFamily="34" charset="0"/>
                <a:ea typeface="Gulim" panose="020B0600000101010101" pitchFamily="34" charset="-127"/>
              </a:rPr>
              <a:t>logn</a:t>
            </a:r>
            <a:r>
              <a:rPr lang="en-US" altLang="zh-CN" sz="1600" b="1" dirty="0">
                <a:solidFill>
                  <a:schemeClr val="tx1"/>
                </a:solidFill>
                <a:latin typeface="Arial" panose="020B0604020202020204" pitchFamily="34" charset="0"/>
                <a:ea typeface="Gulim" panose="020B0600000101010101" pitchFamily="34" charset="-127"/>
              </a:rPr>
              <a:t> to 0 do   //</a:t>
            </a:r>
            <a:r>
              <a:rPr lang="zh-CN" altLang="en-US" sz="1600" b="1" dirty="0">
                <a:solidFill>
                  <a:schemeClr val="tx1"/>
                </a:solidFill>
                <a:latin typeface="Arial" panose="020B0604020202020204" pitchFamily="34" charset="0"/>
                <a:ea typeface="宋体" panose="02010600030101010101" pitchFamily="2" charset="-122"/>
              </a:rPr>
              <a:t>反向遍历</a:t>
            </a:r>
          </a:p>
          <a:p>
            <a:pPr eaLnBrk="0" hangingPunct="0">
              <a:spcBef>
                <a:spcPct val="0"/>
              </a:spcBef>
            </a:pPr>
            <a:r>
              <a:rPr lang="zh-CN" altLang="en-US" sz="1600" b="1" dirty="0">
                <a:solidFill>
                  <a:schemeClr val="tx1"/>
                </a:solidFill>
                <a:latin typeface="Arial" panose="020B0604020202020204" pitchFamily="34" charset="0"/>
                <a:ea typeface="Gulim" panose="020B0600000101010101" pitchFamily="34" charset="-127"/>
              </a:rPr>
              <a:t>        </a:t>
            </a:r>
            <a:r>
              <a:rPr lang="en-US" altLang="zh-CN" sz="1600" b="1" dirty="0">
                <a:solidFill>
                  <a:schemeClr val="tx1"/>
                </a:solidFill>
                <a:latin typeface="Arial" panose="020B0604020202020204" pitchFamily="34" charset="0"/>
                <a:ea typeface="Gulim" panose="020B0600000101010101" pitchFamily="34" charset="-127"/>
              </a:rPr>
              <a:t>for j=1 to n/2</a:t>
            </a:r>
            <a:r>
              <a:rPr lang="en-US" altLang="zh-CN" sz="1600" b="1" baseline="30000" dirty="0">
                <a:solidFill>
                  <a:schemeClr val="tx1"/>
                </a:solidFill>
                <a:latin typeface="Arial" panose="020B0604020202020204" pitchFamily="34" charset="0"/>
                <a:ea typeface="Gulim" panose="020B0600000101010101" pitchFamily="34" charset="-127"/>
              </a:rPr>
              <a:t>h</a:t>
            </a:r>
            <a:r>
              <a:rPr lang="en-US" altLang="zh-CN" sz="1600" b="1" dirty="0">
                <a:solidFill>
                  <a:schemeClr val="tx1"/>
                </a:solidFill>
                <a:latin typeface="Arial" panose="020B0604020202020204" pitchFamily="34" charset="0"/>
                <a:ea typeface="Gulim" panose="020B0600000101010101" pitchFamily="34" charset="-127"/>
              </a:rPr>
              <a:t> par-do</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           (</a:t>
            </a:r>
            <a:r>
              <a:rPr lang="en-US" altLang="zh-CN" sz="1600" b="1" dirty="0" err="1">
                <a:solidFill>
                  <a:schemeClr val="tx1"/>
                </a:solidFill>
                <a:latin typeface="Arial" panose="020B0604020202020204" pitchFamily="34" charset="0"/>
                <a:ea typeface="Gulim" panose="020B0600000101010101" pitchFamily="34" charset="-127"/>
              </a:rPr>
              <a:t>i</a:t>
            </a:r>
            <a:r>
              <a:rPr lang="en-US" altLang="zh-CN" sz="1600" b="1" dirty="0">
                <a:solidFill>
                  <a:schemeClr val="tx1"/>
                </a:solidFill>
                <a:latin typeface="Arial" panose="020B0604020202020204" pitchFamily="34" charset="0"/>
                <a:ea typeface="Gulim" panose="020B0600000101010101" pitchFamily="34" charset="-127"/>
              </a:rPr>
              <a:t>)  if j=even then   //</a:t>
            </a:r>
            <a:r>
              <a:rPr lang="zh-CN" altLang="en-US" sz="1600" b="1" dirty="0">
                <a:solidFill>
                  <a:schemeClr val="tx1"/>
                </a:solidFill>
                <a:latin typeface="Arial" panose="020B0604020202020204" pitchFamily="34" charset="0"/>
                <a:ea typeface="宋体" panose="02010600030101010101" pitchFamily="2" charset="-122"/>
              </a:rPr>
              <a:t>该结点为其父结点的右儿子</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                    C[</a:t>
            </a:r>
            <a:r>
              <a:rPr lang="en-US" altLang="zh-CN" sz="1600" b="1" dirty="0" err="1">
                <a:solidFill>
                  <a:schemeClr val="tx1"/>
                </a:solidFill>
                <a:latin typeface="Arial" panose="020B0604020202020204" pitchFamily="34" charset="0"/>
                <a:ea typeface="Gulim" panose="020B0600000101010101" pitchFamily="34" charset="-127"/>
              </a:rPr>
              <a:t>h,j</a:t>
            </a:r>
            <a:r>
              <a:rPr lang="en-US" altLang="zh-CN" sz="1600" b="1" dirty="0">
                <a:solidFill>
                  <a:schemeClr val="tx1"/>
                </a:solidFill>
                <a:latin typeface="Arial" panose="020B0604020202020204" pitchFamily="34" charset="0"/>
                <a:ea typeface="Gulim" panose="020B0600000101010101" pitchFamily="34" charset="-127"/>
              </a:rPr>
              <a:t>]=C[h+1,j/2]</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                end if</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           (ii) if j=1 then        //</a:t>
            </a:r>
            <a:r>
              <a:rPr lang="zh-CN" altLang="en-US" sz="1600" b="1" dirty="0">
                <a:solidFill>
                  <a:schemeClr val="tx1"/>
                </a:solidFill>
                <a:latin typeface="Arial" panose="020B0604020202020204" pitchFamily="34" charset="0"/>
                <a:ea typeface="宋体" panose="02010600030101010101" pitchFamily="2" charset="-122"/>
              </a:rPr>
              <a:t>该结点为最左结点</a:t>
            </a:r>
          </a:p>
          <a:p>
            <a:pPr eaLnBrk="0" hangingPunct="0">
              <a:spcBef>
                <a:spcPct val="0"/>
              </a:spcBef>
            </a:pPr>
            <a:r>
              <a:rPr lang="zh-CN" altLang="en-US" sz="1600" b="1" dirty="0">
                <a:solidFill>
                  <a:schemeClr val="tx1"/>
                </a:solidFill>
                <a:latin typeface="Arial" panose="020B0604020202020204" pitchFamily="34" charset="0"/>
                <a:ea typeface="Gulim" panose="020B0600000101010101" pitchFamily="34" charset="-127"/>
              </a:rPr>
              <a:t>                    </a:t>
            </a:r>
            <a:r>
              <a:rPr lang="en-US" altLang="zh-CN" sz="1600" b="1" dirty="0">
                <a:solidFill>
                  <a:schemeClr val="tx1"/>
                </a:solidFill>
                <a:latin typeface="Arial" panose="020B0604020202020204" pitchFamily="34" charset="0"/>
                <a:ea typeface="Gulim" panose="020B0600000101010101" pitchFamily="34" charset="-127"/>
              </a:rPr>
              <a:t>C[h,1]=B[h,1]</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                end if</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           (iii) if j=odd&gt;1 then   //</a:t>
            </a:r>
            <a:r>
              <a:rPr lang="zh-CN" altLang="en-US" sz="1600" b="1" dirty="0">
                <a:solidFill>
                  <a:schemeClr val="tx1"/>
                </a:solidFill>
                <a:latin typeface="Arial" panose="020B0604020202020204" pitchFamily="34" charset="0"/>
                <a:ea typeface="宋体" panose="02010600030101010101" pitchFamily="2" charset="-122"/>
              </a:rPr>
              <a:t>该结点为其父结点的左儿子</a:t>
            </a:r>
          </a:p>
          <a:p>
            <a:pPr eaLnBrk="0" hangingPunct="0">
              <a:spcBef>
                <a:spcPct val="0"/>
              </a:spcBef>
            </a:pPr>
            <a:r>
              <a:rPr lang="zh-CN" altLang="en-US" sz="1600" b="1" dirty="0">
                <a:solidFill>
                  <a:schemeClr val="tx1"/>
                </a:solidFill>
                <a:latin typeface="Arial" panose="020B0604020202020204" pitchFamily="34" charset="0"/>
                <a:ea typeface="Gulim" panose="020B0600000101010101" pitchFamily="34" charset="-127"/>
              </a:rPr>
              <a:t>                    </a:t>
            </a:r>
            <a:r>
              <a:rPr lang="en-US" altLang="zh-CN" sz="1600" b="1" dirty="0">
                <a:solidFill>
                  <a:schemeClr val="tx1"/>
                </a:solidFill>
                <a:latin typeface="Arial" panose="020B0604020202020204" pitchFamily="34" charset="0"/>
                <a:ea typeface="Gulim" panose="020B0600000101010101" pitchFamily="34" charset="-127"/>
              </a:rPr>
              <a:t>C[</a:t>
            </a:r>
            <a:r>
              <a:rPr lang="en-US" altLang="zh-CN" sz="1600" b="1" dirty="0" err="1">
                <a:solidFill>
                  <a:schemeClr val="tx1"/>
                </a:solidFill>
                <a:latin typeface="Arial" panose="020B0604020202020204" pitchFamily="34" charset="0"/>
                <a:ea typeface="Gulim" panose="020B0600000101010101" pitchFamily="34" charset="-127"/>
              </a:rPr>
              <a:t>h,j</a:t>
            </a:r>
            <a:r>
              <a:rPr lang="en-US" altLang="zh-CN" sz="1600" b="1" dirty="0">
                <a:solidFill>
                  <a:schemeClr val="tx1"/>
                </a:solidFill>
                <a:latin typeface="Arial" panose="020B0604020202020204" pitchFamily="34" charset="0"/>
                <a:ea typeface="Gulim" panose="020B0600000101010101" pitchFamily="34" charset="-127"/>
              </a:rPr>
              <a:t>]=C[h+1,(j-1)/2]*B[</a:t>
            </a:r>
            <a:r>
              <a:rPr lang="en-US" altLang="zh-CN" sz="1600" b="1" dirty="0" err="1">
                <a:solidFill>
                  <a:schemeClr val="tx1"/>
                </a:solidFill>
                <a:latin typeface="Arial" panose="020B0604020202020204" pitchFamily="34" charset="0"/>
                <a:ea typeface="Gulim" panose="020B0600000101010101" pitchFamily="34" charset="-127"/>
              </a:rPr>
              <a:t>h,j</a:t>
            </a:r>
            <a:r>
              <a:rPr lang="en-US" altLang="zh-CN" sz="1600" b="1" dirty="0">
                <a:solidFill>
                  <a:schemeClr val="tx1"/>
                </a:solidFill>
                <a:latin typeface="Arial" panose="020B0604020202020204" pitchFamily="34" charset="0"/>
                <a:ea typeface="Gulim" panose="020B0600000101010101" pitchFamily="34" charset="-127"/>
              </a:rPr>
              <a:t>]</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                 end if</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        end for</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    end for </a:t>
            </a:r>
          </a:p>
          <a:p>
            <a:pPr eaLnBrk="0" hangingPunct="0">
              <a:spcBef>
                <a:spcPct val="0"/>
              </a:spcBef>
            </a:pPr>
            <a:r>
              <a:rPr lang="en-US" altLang="zh-CN" sz="1600" b="1" dirty="0">
                <a:solidFill>
                  <a:schemeClr val="tx1"/>
                </a:solidFill>
                <a:latin typeface="Arial" panose="020B0604020202020204" pitchFamily="34" charset="0"/>
                <a:ea typeface="Gulim" panose="020B0600000101010101" pitchFamily="34" charset="-127"/>
              </a:rPr>
              <a:t>end</a:t>
            </a:r>
            <a:endParaRPr lang="zh-CN" altLang="en-US" sz="1600" b="1" dirty="0">
              <a:solidFill>
                <a:schemeClr val="tx1"/>
              </a:solidFill>
              <a:latin typeface="Arial" panose="020B0604020202020204" pitchFamily="34" charset="0"/>
              <a:ea typeface="Gulim" panose="020B0600000101010101" pitchFamily="34" charset="-127"/>
            </a:endParaRPr>
          </a:p>
        </p:txBody>
      </p:sp>
    </p:spTree>
    <p:extLst>
      <p:ext uri="{BB962C8B-B14F-4D97-AF65-F5344CB8AC3E}">
        <p14:creationId xmlns:p14="http://schemas.microsoft.com/office/powerpoint/2010/main" val="36629016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日期占位符 2">
            <a:extLst>
              <a:ext uri="{FF2B5EF4-FFF2-40B4-BE49-F238E27FC236}">
                <a16:creationId xmlns:a16="http://schemas.microsoft.com/office/drawing/2014/main" id="{2056D002-20B6-BD0C-DBC3-1168D499B585}"/>
              </a:ext>
            </a:extLst>
          </p:cNvPr>
          <p:cNvSpPr>
            <a:spLocks noGrp="1"/>
          </p:cNvSpPr>
          <p:nvPr>
            <p:ph type="dt" sz="quarter" idx="4294967295"/>
          </p:nvPr>
        </p:nvSpPr>
        <p:spPr bwMode="auto">
          <a:xfrm>
            <a:off x="228600" y="6030913"/>
            <a:ext cx="1905000" cy="422275"/>
          </a:xfrm>
          <a:prstGeom prst="rect">
            <a:avLst/>
          </a:prstGeom>
        </p:spPr>
        <p:txBody>
          <a:bodyPr wrap="none" lIns="84992" tIns="42496" rIns="84992" bIns="42496" anchor="ctr"/>
          <a:lstStyle/>
          <a:p>
            <a:pPr eaLnBrk="0" hangingPunct="0">
              <a:spcBef>
                <a:spcPct val="0"/>
              </a:spcBef>
              <a:buFontTx/>
              <a:buNone/>
              <a:defRPr/>
            </a:pPr>
            <a:fld id="{D61EF492-EF7A-4C5E-8BC3-15A23EC1256A}" type="datetime1">
              <a:rPr lang="zh-CN" altLang="en-US" sz="1110">
                <a:solidFill>
                  <a:schemeClr val="tx1"/>
                </a:solidFill>
                <a:latin typeface="Arial" panose="020B0604020202020204" pitchFamily="34" charset="0"/>
                <a:ea typeface="+mn-ea"/>
              </a:rPr>
              <a:pPr eaLnBrk="0" hangingPunct="0">
                <a:spcBef>
                  <a:spcPct val="0"/>
                </a:spcBef>
                <a:buFontTx/>
                <a:buNone/>
                <a:defRPr/>
              </a:pPr>
              <a:t>2023/3/23</a:t>
            </a:fld>
            <a:endParaRPr lang="en-US" altLang="ko-KR" sz="1110">
              <a:solidFill>
                <a:schemeClr val="tx1"/>
              </a:solidFill>
              <a:latin typeface="Arial" panose="020B0604020202020204" pitchFamily="34" charset="0"/>
              <a:ea typeface="+mn-ea"/>
            </a:endParaRPr>
          </a:p>
        </p:txBody>
      </p:sp>
      <p:grpSp>
        <p:nvGrpSpPr>
          <p:cNvPr id="33794" name="Group 2">
            <a:extLst>
              <a:ext uri="{FF2B5EF4-FFF2-40B4-BE49-F238E27FC236}">
                <a16:creationId xmlns:a16="http://schemas.microsoft.com/office/drawing/2014/main" id="{368A4F7E-CA45-391F-B16C-623C5B82EDCC}"/>
              </a:ext>
            </a:extLst>
          </p:cNvPr>
          <p:cNvGrpSpPr>
            <a:grpSpLocks/>
          </p:cNvGrpSpPr>
          <p:nvPr/>
        </p:nvGrpSpPr>
        <p:grpSpPr bwMode="auto">
          <a:xfrm>
            <a:off x="2057400" y="2373313"/>
            <a:ext cx="4114800" cy="3025775"/>
            <a:chOff x="1296" y="1440"/>
            <a:chExt cx="2592" cy="2064"/>
          </a:xfrm>
        </p:grpSpPr>
        <p:sp>
          <p:nvSpPr>
            <p:cNvPr id="29702" name="Oval 3">
              <a:extLst>
                <a:ext uri="{FF2B5EF4-FFF2-40B4-BE49-F238E27FC236}">
                  <a16:creationId xmlns:a16="http://schemas.microsoft.com/office/drawing/2014/main" id="{CD5516B4-F46F-385F-1C7D-3CB1B0CAFDFB}"/>
                </a:ext>
              </a:extLst>
            </p:cNvPr>
            <p:cNvSpPr/>
            <p:nvPr/>
          </p:nvSpPr>
          <p:spPr>
            <a:xfrm>
              <a:off x="129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a:t>
              </a:r>
            </a:p>
          </p:txBody>
        </p:sp>
        <p:sp>
          <p:nvSpPr>
            <p:cNvPr id="29703" name="Oval 4">
              <a:extLst>
                <a:ext uri="{FF2B5EF4-FFF2-40B4-BE49-F238E27FC236}">
                  <a16:creationId xmlns:a16="http://schemas.microsoft.com/office/drawing/2014/main" id="{0008F20B-A392-FE8D-BE7A-08452DF0C716}"/>
                </a:ext>
              </a:extLst>
            </p:cNvPr>
            <p:cNvSpPr/>
            <p:nvPr/>
          </p:nvSpPr>
          <p:spPr>
            <a:xfrm>
              <a:off x="201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2</a:t>
              </a:r>
            </a:p>
          </p:txBody>
        </p:sp>
        <p:sp>
          <p:nvSpPr>
            <p:cNvPr id="29704" name="Oval 5">
              <a:extLst>
                <a:ext uri="{FF2B5EF4-FFF2-40B4-BE49-F238E27FC236}">
                  <a16:creationId xmlns:a16="http://schemas.microsoft.com/office/drawing/2014/main" id="{55414A9E-97EC-AE91-7451-DF5666F375FA}"/>
                </a:ext>
              </a:extLst>
            </p:cNvPr>
            <p:cNvSpPr/>
            <p:nvPr/>
          </p:nvSpPr>
          <p:spPr>
            <a:xfrm>
              <a:off x="273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29705" name="Oval 6">
              <a:extLst>
                <a:ext uri="{FF2B5EF4-FFF2-40B4-BE49-F238E27FC236}">
                  <a16:creationId xmlns:a16="http://schemas.microsoft.com/office/drawing/2014/main" id="{41F0814A-C97E-2F4B-F846-EE8CFE0FC11E}"/>
                </a:ext>
              </a:extLst>
            </p:cNvPr>
            <p:cNvSpPr/>
            <p:nvPr/>
          </p:nvSpPr>
          <p:spPr>
            <a:xfrm>
              <a:off x="345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4</a:t>
              </a:r>
            </a:p>
          </p:txBody>
        </p:sp>
        <p:sp>
          <p:nvSpPr>
            <p:cNvPr id="29706" name="Oval 7">
              <a:extLst>
                <a:ext uri="{FF2B5EF4-FFF2-40B4-BE49-F238E27FC236}">
                  <a16:creationId xmlns:a16="http://schemas.microsoft.com/office/drawing/2014/main" id="{BA23A246-472E-D5EB-D979-B5DAD40F2517}"/>
                </a:ext>
              </a:extLst>
            </p:cNvPr>
            <p:cNvSpPr/>
            <p:nvPr/>
          </p:nvSpPr>
          <p:spPr>
            <a:xfrm>
              <a:off x="1680"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sp>
          <p:nvSpPr>
            <p:cNvPr id="29707" name="Oval 8">
              <a:extLst>
                <a:ext uri="{FF2B5EF4-FFF2-40B4-BE49-F238E27FC236}">
                  <a16:creationId xmlns:a16="http://schemas.microsoft.com/office/drawing/2014/main" id="{E8800A23-A725-98D3-F34D-5A5861B5EE9D}"/>
                </a:ext>
              </a:extLst>
            </p:cNvPr>
            <p:cNvSpPr/>
            <p:nvPr/>
          </p:nvSpPr>
          <p:spPr>
            <a:xfrm>
              <a:off x="3072"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sp>
          <p:nvSpPr>
            <p:cNvPr id="29708" name="Oval 9">
              <a:extLst>
                <a:ext uri="{FF2B5EF4-FFF2-40B4-BE49-F238E27FC236}">
                  <a16:creationId xmlns:a16="http://schemas.microsoft.com/office/drawing/2014/main" id="{3E5A87EE-4CF5-8E77-CD81-91765BEA30D7}"/>
                </a:ext>
              </a:extLst>
            </p:cNvPr>
            <p:cNvSpPr/>
            <p:nvPr/>
          </p:nvSpPr>
          <p:spPr>
            <a:xfrm>
              <a:off x="2352" y="1440"/>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cxnSp>
          <p:nvCxnSpPr>
            <p:cNvPr id="33802" name="AutoShape 10">
              <a:extLst>
                <a:ext uri="{FF2B5EF4-FFF2-40B4-BE49-F238E27FC236}">
                  <a16:creationId xmlns:a16="http://schemas.microsoft.com/office/drawing/2014/main" id="{08688CAD-7BA7-3792-4922-D355AAA03B47}"/>
                </a:ext>
              </a:extLst>
            </p:cNvPr>
            <p:cNvCxnSpPr>
              <a:cxnSpLocks noChangeShapeType="1"/>
              <a:stCxn id="29706" idx="7"/>
              <a:endCxn id="29708" idx="3"/>
            </p:cNvCxnSpPr>
            <p:nvPr/>
          </p:nvCxnSpPr>
          <p:spPr bwMode="auto">
            <a:xfrm flipV="1">
              <a:off x="2049" y="1821"/>
              <a:ext cx="366" cy="534"/>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3803" name="AutoShape 11">
              <a:extLst>
                <a:ext uri="{FF2B5EF4-FFF2-40B4-BE49-F238E27FC236}">
                  <a16:creationId xmlns:a16="http://schemas.microsoft.com/office/drawing/2014/main" id="{1C59E8CB-9F9F-18F5-A5FF-EF053D1BD373}"/>
                </a:ext>
              </a:extLst>
            </p:cNvPr>
            <p:cNvCxnSpPr>
              <a:cxnSpLocks noChangeShapeType="1"/>
              <a:stCxn id="29708" idx="5"/>
              <a:endCxn id="29707" idx="1"/>
            </p:cNvCxnSpPr>
            <p:nvPr/>
          </p:nvCxnSpPr>
          <p:spPr bwMode="auto">
            <a:xfrm>
              <a:off x="2721" y="1821"/>
              <a:ext cx="414" cy="534"/>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3804" name="AutoShape 12">
              <a:extLst>
                <a:ext uri="{FF2B5EF4-FFF2-40B4-BE49-F238E27FC236}">
                  <a16:creationId xmlns:a16="http://schemas.microsoft.com/office/drawing/2014/main" id="{AA4DBD50-1558-3F22-BD2E-25F6867473BF}"/>
                </a:ext>
              </a:extLst>
            </p:cNvPr>
            <p:cNvCxnSpPr>
              <a:cxnSpLocks noChangeShapeType="1"/>
              <a:stCxn id="29702" idx="0"/>
              <a:endCxn id="29706" idx="3"/>
            </p:cNvCxnSpPr>
            <p:nvPr/>
          </p:nvCxnSpPr>
          <p:spPr bwMode="auto">
            <a:xfrm flipV="1">
              <a:off x="1512" y="2685"/>
              <a:ext cx="231"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3805" name="AutoShape 13">
              <a:extLst>
                <a:ext uri="{FF2B5EF4-FFF2-40B4-BE49-F238E27FC236}">
                  <a16:creationId xmlns:a16="http://schemas.microsoft.com/office/drawing/2014/main" id="{D47810A7-C9C9-8097-8685-D48A78434A03}"/>
                </a:ext>
              </a:extLst>
            </p:cNvPr>
            <p:cNvCxnSpPr>
              <a:cxnSpLocks noChangeShapeType="1"/>
              <a:stCxn id="29703" idx="0"/>
              <a:endCxn id="29706" idx="5"/>
            </p:cNvCxnSpPr>
            <p:nvPr/>
          </p:nvCxnSpPr>
          <p:spPr bwMode="auto">
            <a:xfrm flipH="1" flipV="1">
              <a:off x="2049" y="2685"/>
              <a:ext cx="183"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3806" name="AutoShape 14">
              <a:extLst>
                <a:ext uri="{FF2B5EF4-FFF2-40B4-BE49-F238E27FC236}">
                  <a16:creationId xmlns:a16="http://schemas.microsoft.com/office/drawing/2014/main" id="{1C1CD14F-1EB8-DE30-95DE-D84B4A8C5DB2}"/>
                </a:ext>
              </a:extLst>
            </p:cNvPr>
            <p:cNvCxnSpPr>
              <a:cxnSpLocks noChangeShapeType="1"/>
              <a:stCxn id="29704" idx="0"/>
              <a:endCxn id="29707" idx="3"/>
            </p:cNvCxnSpPr>
            <p:nvPr/>
          </p:nvCxnSpPr>
          <p:spPr bwMode="auto">
            <a:xfrm flipV="1">
              <a:off x="2952" y="2685"/>
              <a:ext cx="183"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3807" name="AutoShape 15">
              <a:extLst>
                <a:ext uri="{FF2B5EF4-FFF2-40B4-BE49-F238E27FC236}">
                  <a16:creationId xmlns:a16="http://schemas.microsoft.com/office/drawing/2014/main" id="{B81E9E02-22AD-8193-F818-6F5C85CE7B81}"/>
                </a:ext>
              </a:extLst>
            </p:cNvPr>
            <p:cNvCxnSpPr>
              <a:cxnSpLocks noChangeShapeType="1"/>
              <a:stCxn id="29705" idx="0"/>
              <a:endCxn id="29707" idx="5"/>
            </p:cNvCxnSpPr>
            <p:nvPr/>
          </p:nvCxnSpPr>
          <p:spPr bwMode="auto">
            <a:xfrm flipH="1" flipV="1">
              <a:off x="3441" y="2685"/>
              <a:ext cx="231"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29715" name="Text Box 16">
              <a:extLst>
                <a:ext uri="{FF2B5EF4-FFF2-40B4-BE49-F238E27FC236}">
                  <a16:creationId xmlns:a16="http://schemas.microsoft.com/office/drawing/2014/main" id="{2F5A4168-18BF-C641-EE33-08017E74EF6B}"/>
                </a:ext>
              </a:extLst>
            </p:cNvPr>
            <p:cNvSpPr txBox="1"/>
            <p:nvPr/>
          </p:nvSpPr>
          <p:spPr>
            <a:xfrm>
              <a:off x="1390" y="2759"/>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1</a:t>
              </a:r>
            </a:p>
          </p:txBody>
        </p:sp>
        <p:sp>
          <p:nvSpPr>
            <p:cNvPr id="29716" name="Text Box 17">
              <a:extLst>
                <a:ext uri="{FF2B5EF4-FFF2-40B4-BE49-F238E27FC236}">
                  <a16:creationId xmlns:a16="http://schemas.microsoft.com/office/drawing/2014/main" id="{BB25086A-ABF9-6E0C-E975-25F2B0B91506}"/>
                </a:ext>
              </a:extLst>
            </p:cNvPr>
            <p:cNvSpPr txBox="1"/>
            <p:nvPr/>
          </p:nvSpPr>
          <p:spPr>
            <a:xfrm>
              <a:off x="2206" y="2759"/>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2</a:t>
              </a:r>
            </a:p>
          </p:txBody>
        </p:sp>
        <p:sp>
          <p:nvSpPr>
            <p:cNvPr id="29717" name="Text Box 18">
              <a:extLst>
                <a:ext uri="{FF2B5EF4-FFF2-40B4-BE49-F238E27FC236}">
                  <a16:creationId xmlns:a16="http://schemas.microsoft.com/office/drawing/2014/main" id="{460E289F-D472-1A50-1301-F87CEBFD57D4}"/>
                </a:ext>
              </a:extLst>
            </p:cNvPr>
            <p:cNvSpPr txBox="1"/>
            <p:nvPr/>
          </p:nvSpPr>
          <p:spPr>
            <a:xfrm>
              <a:off x="2782" y="2759"/>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3</a:t>
              </a:r>
            </a:p>
          </p:txBody>
        </p:sp>
        <p:sp>
          <p:nvSpPr>
            <p:cNvPr id="29718" name="Text Box 19">
              <a:extLst>
                <a:ext uri="{FF2B5EF4-FFF2-40B4-BE49-F238E27FC236}">
                  <a16:creationId xmlns:a16="http://schemas.microsoft.com/office/drawing/2014/main" id="{CF9DFC83-04E6-435A-54D6-5D769D1BEC41}"/>
                </a:ext>
              </a:extLst>
            </p:cNvPr>
            <p:cNvSpPr txBox="1"/>
            <p:nvPr/>
          </p:nvSpPr>
          <p:spPr>
            <a:xfrm>
              <a:off x="3646" y="2759"/>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4</a:t>
              </a:r>
            </a:p>
          </p:txBody>
        </p:sp>
      </p:grpSp>
      <p:sp>
        <p:nvSpPr>
          <p:cNvPr id="29700" name="Rectangle 20">
            <a:extLst>
              <a:ext uri="{FF2B5EF4-FFF2-40B4-BE49-F238E27FC236}">
                <a16:creationId xmlns:a16="http://schemas.microsoft.com/office/drawing/2014/main" id="{ABE43472-5F15-DF0C-E7F0-365D59EC5B3C}"/>
              </a:ext>
            </a:extLst>
          </p:cNvPr>
          <p:cNvSpPr/>
          <p:nvPr/>
        </p:nvSpPr>
        <p:spPr>
          <a:xfrm>
            <a:off x="252413" y="1111250"/>
            <a:ext cx="8229600" cy="1054100"/>
          </a:xfrm>
          <a:prstGeom prst="rect">
            <a:avLst/>
          </a:prstGeom>
          <a:noFill/>
          <a:ln w="9525">
            <a:noFill/>
          </a:ln>
        </p:spPr>
        <p:txBody>
          <a:bodyPr anchor="ctr"/>
          <a:lstStyle/>
          <a:p>
            <a:r>
              <a:rPr lang="en-US" altLang="zh-CN" sz="4060" noProof="1">
                <a:solidFill>
                  <a:schemeClr val="tx2"/>
                </a:solidFill>
                <a:latin typeface="Arial" panose="020B0604020202020204" pitchFamily="34" charset="0"/>
              </a:rPr>
              <a:t>Prefix Sums on a Tree: More</a:t>
            </a:r>
          </a:p>
        </p:txBody>
      </p:sp>
      <p:sp>
        <p:nvSpPr>
          <p:cNvPr id="33813" name="标题 1">
            <a:extLst>
              <a:ext uri="{FF2B5EF4-FFF2-40B4-BE49-F238E27FC236}">
                <a16:creationId xmlns:a16="http://schemas.microsoft.com/office/drawing/2014/main" id="{BFB1034E-1F01-494F-D1B0-EB03EF553C36}"/>
              </a:ext>
            </a:extLst>
          </p:cNvPr>
          <p:cNvSpPr>
            <a:spLocks noGrp="1" noChangeArrowheads="1"/>
          </p:cNvSpPr>
          <p:nvPr>
            <p:ph type="title"/>
          </p:nvPr>
        </p:nvSpPr>
        <p:spPr/>
        <p:txBody>
          <a:bodyPr/>
          <a:lstStyle/>
          <a:p>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日期占位符 1">
            <a:extLst>
              <a:ext uri="{FF2B5EF4-FFF2-40B4-BE49-F238E27FC236}">
                <a16:creationId xmlns:a16="http://schemas.microsoft.com/office/drawing/2014/main" id="{D7C73A57-174B-C125-D6BC-092065DD599C}"/>
              </a:ext>
            </a:extLst>
          </p:cNvPr>
          <p:cNvSpPr>
            <a:spLocks noGrp="1"/>
          </p:cNvSpPr>
          <p:nvPr>
            <p:ph type="dt" sz="quarter" idx="4294967295"/>
          </p:nvPr>
        </p:nvSpPr>
        <p:spPr bwMode="auto">
          <a:xfrm>
            <a:off x="228600" y="6030913"/>
            <a:ext cx="1905000" cy="422275"/>
          </a:xfrm>
          <a:prstGeom prst="rect">
            <a:avLst/>
          </a:prstGeom>
        </p:spPr>
        <p:txBody>
          <a:bodyPr wrap="none" lIns="84992" tIns="42496" rIns="84992" bIns="42496" anchor="ctr"/>
          <a:lstStyle/>
          <a:p>
            <a:pPr eaLnBrk="0" hangingPunct="0">
              <a:spcBef>
                <a:spcPct val="0"/>
              </a:spcBef>
              <a:buFontTx/>
              <a:buNone/>
              <a:defRPr/>
            </a:pPr>
            <a:fld id="{84CE9CD7-F3C7-418C-91E3-3D225D47604F}" type="datetime1">
              <a:rPr lang="zh-CN" altLang="en-US" sz="1110">
                <a:solidFill>
                  <a:schemeClr val="tx1"/>
                </a:solidFill>
                <a:latin typeface="Arial" panose="020B0604020202020204" pitchFamily="34" charset="0"/>
                <a:ea typeface="+mn-ea"/>
              </a:rPr>
              <a:pPr eaLnBrk="0" hangingPunct="0">
                <a:spcBef>
                  <a:spcPct val="0"/>
                </a:spcBef>
                <a:buFontTx/>
                <a:buNone/>
                <a:defRPr/>
              </a:pPr>
              <a:t>2023/3/23</a:t>
            </a:fld>
            <a:endParaRPr lang="en-US" altLang="ko-KR" sz="1110">
              <a:solidFill>
                <a:schemeClr val="tx1"/>
              </a:solidFill>
              <a:latin typeface="Arial" panose="020B0604020202020204" pitchFamily="34" charset="0"/>
              <a:ea typeface="+mn-ea"/>
            </a:endParaRPr>
          </a:p>
        </p:txBody>
      </p:sp>
      <p:grpSp>
        <p:nvGrpSpPr>
          <p:cNvPr id="34818" name="Group 2">
            <a:extLst>
              <a:ext uri="{FF2B5EF4-FFF2-40B4-BE49-F238E27FC236}">
                <a16:creationId xmlns:a16="http://schemas.microsoft.com/office/drawing/2014/main" id="{D76A6C74-0350-58B0-66DF-7A8F2406F7DB}"/>
              </a:ext>
            </a:extLst>
          </p:cNvPr>
          <p:cNvGrpSpPr>
            <a:grpSpLocks/>
          </p:cNvGrpSpPr>
          <p:nvPr/>
        </p:nvGrpSpPr>
        <p:grpSpPr bwMode="auto">
          <a:xfrm>
            <a:off x="2057400" y="2373313"/>
            <a:ext cx="4114800" cy="3025775"/>
            <a:chOff x="1296" y="1440"/>
            <a:chExt cx="2592" cy="2064"/>
          </a:xfrm>
        </p:grpSpPr>
        <p:sp>
          <p:nvSpPr>
            <p:cNvPr id="30726" name="Oval 3">
              <a:extLst>
                <a:ext uri="{FF2B5EF4-FFF2-40B4-BE49-F238E27FC236}">
                  <a16:creationId xmlns:a16="http://schemas.microsoft.com/office/drawing/2014/main" id="{87C719CD-9F32-CE31-7BDC-6D38336BFF33}"/>
                </a:ext>
              </a:extLst>
            </p:cNvPr>
            <p:cNvSpPr/>
            <p:nvPr/>
          </p:nvSpPr>
          <p:spPr>
            <a:xfrm>
              <a:off x="129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a:t>
              </a:r>
            </a:p>
          </p:txBody>
        </p:sp>
        <p:sp>
          <p:nvSpPr>
            <p:cNvPr id="30727" name="Oval 4">
              <a:extLst>
                <a:ext uri="{FF2B5EF4-FFF2-40B4-BE49-F238E27FC236}">
                  <a16:creationId xmlns:a16="http://schemas.microsoft.com/office/drawing/2014/main" id="{EE9C6286-EB85-A5BD-1AC9-0B50F6596A2B}"/>
                </a:ext>
              </a:extLst>
            </p:cNvPr>
            <p:cNvSpPr/>
            <p:nvPr/>
          </p:nvSpPr>
          <p:spPr>
            <a:xfrm>
              <a:off x="201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2</a:t>
              </a:r>
            </a:p>
          </p:txBody>
        </p:sp>
        <p:sp>
          <p:nvSpPr>
            <p:cNvPr id="30728" name="Oval 5">
              <a:extLst>
                <a:ext uri="{FF2B5EF4-FFF2-40B4-BE49-F238E27FC236}">
                  <a16:creationId xmlns:a16="http://schemas.microsoft.com/office/drawing/2014/main" id="{EEA9C7FA-52B1-3EA2-E87F-F602AF97D395}"/>
                </a:ext>
              </a:extLst>
            </p:cNvPr>
            <p:cNvSpPr/>
            <p:nvPr/>
          </p:nvSpPr>
          <p:spPr>
            <a:xfrm>
              <a:off x="273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0729" name="Oval 6">
              <a:extLst>
                <a:ext uri="{FF2B5EF4-FFF2-40B4-BE49-F238E27FC236}">
                  <a16:creationId xmlns:a16="http://schemas.microsoft.com/office/drawing/2014/main" id="{83653B53-B893-C68B-738D-E15ADD0F7F5D}"/>
                </a:ext>
              </a:extLst>
            </p:cNvPr>
            <p:cNvSpPr/>
            <p:nvPr/>
          </p:nvSpPr>
          <p:spPr>
            <a:xfrm>
              <a:off x="345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4</a:t>
              </a:r>
            </a:p>
          </p:txBody>
        </p:sp>
        <p:sp>
          <p:nvSpPr>
            <p:cNvPr id="30730" name="Oval 7">
              <a:extLst>
                <a:ext uri="{FF2B5EF4-FFF2-40B4-BE49-F238E27FC236}">
                  <a16:creationId xmlns:a16="http://schemas.microsoft.com/office/drawing/2014/main" id="{69985C9F-E166-9C2A-AB9C-3CA7B2982E0C}"/>
                </a:ext>
              </a:extLst>
            </p:cNvPr>
            <p:cNvSpPr/>
            <p:nvPr/>
          </p:nvSpPr>
          <p:spPr>
            <a:xfrm>
              <a:off x="1680"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1,3</a:t>
              </a:r>
            </a:p>
          </p:txBody>
        </p:sp>
        <p:sp>
          <p:nvSpPr>
            <p:cNvPr id="30731" name="Oval 8">
              <a:extLst>
                <a:ext uri="{FF2B5EF4-FFF2-40B4-BE49-F238E27FC236}">
                  <a16:creationId xmlns:a16="http://schemas.microsoft.com/office/drawing/2014/main" id="{2925A14F-11C3-056A-4AB8-C61960592883}"/>
                </a:ext>
              </a:extLst>
            </p:cNvPr>
            <p:cNvSpPr/>
            <p:nvPr/>
          </p:nvSpPr>
          <p:spPr>
            <a:xfrm>
              <a:off x="3072"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3,7</a:t>
              </a:r>
            </a:p>
          </p:txBody>
        </p:sp>
        <p:sp>
          <p:nvSpPr>
            <p:cNvPr id="30732" name="Oval 9">
              <a:extLst>
                <a:ext uri="{FF2B5EF4-FFF2-40B4-BE49-F238E27FC236}">
                  <a16:creationId xmlns:a16="http://schemas.microsoft.com/office/drawing/2014/main" id="{D0EB15EE-7D4F-5B00-9722-C6F96961AF00}"/>
                </a:ext>
              </a:extLst>
            </p:cNvPr>
            <p:cNvSpPr/>
            <p:nvPr/>
          </p:nvSpPr>
          <p:spPr>
            <a:xfrm>
              <a:off x="2352" y="1440"/>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cxnSp>
          <p:nvCxnSpPr>
            <p:cNvPr id="34826" name="AutoShape 10">
              <a:extLst>
                <a:ext uri="{FF2B5EF4-FFF2-40B4-BE49-F238E27FC236}">
                  <a16:creationId xmlns:a16="http://schemas.microsoft.com/office/drawing/2014/main" id="{711893CC-1C08-132C-AA75-CF042DC82E7B}"/>
                </a:ext>
              </a:extLst>
            </p:cNvPr>
            <p:cNvCxnSpPr>
              <a:cxnSpLocks noChangeShapeType="1"/>
              <a:stCxn id="30730" idx="7"/>
              <a:endCxn id="30732" idx="3"/>
            </p:cNvCxnSpPr>
            <p:nvPr/>
          </p:nvCxnSpPr>
          <p:spPr bwMode="auto">
            <a:xfrm flipV="1">
              <a:off x="2049" y="1821"/>
              <a:ext cx="366" cy="534"/>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4827" name="AutoShape 11">
              <a:extLst>
                <a:ext uri="{FF2B5EF4-FFF2-40B4-BE49-F238E27FC236}">
                  <a16:creationId xmlns:a16="http://schemas.microsoft.com/office/drawing/2014/main" id="{B1BA9B50-50FD-84E5-DF7F-F6B0A6D71B97}"/>
                </a:ext>
              </a:extLst>
            </p:cNvPr>
            <p:cNvCxnSpPr>
              <a:cxnSpLocks noChangeShapeType="1"/>
              <a:stCxn id="30732" idx="5"/>
              <a:endCxn id="30731" idx="1"/>
            </p:cNvCxnSpPr>
            <p:nvPr/>
          </p:nvCxnSpPr>
          <p:spPr bwMode="auto">
            <a:xfrm>
              <a:off x="2721" y="1821"/>
              <a:ext cx="414" cy="534"/>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4828" name="AutoShape 12">
              <a:extLst>
                <a:ext uri="{FF2B5EF4-FFF2-40B4-BE49-F238E27FC236}">
                  <a16:creationId xmlns:a16="http://schemas.microsoft.com/office/drawing/2014/main" id="{5989822E-D148-550C-5020-D92FA61B70FA}"/>
                </a:ext>
              </a:extLst>
            </p:cNvPr>
            <p:cNvCxnSpPr>
              <a:cxnSpLocks noChangeShapeType="1"/>
              <a:stCxn id="30726" idx="0"/>
              <a:endCxn id="30730" idx="3"/>
            </p:cNvCxnSpPr>
            <p:nvPr/>
          </p:nvCxnSpPr>
          <p:spPr bwMode="auto">
            <a:xfrm flipV="1">
              <a:off x="1512" y="2685"/>
              <a:ext cx="231"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4829" name="AutoShape 13">
              <a:extLst>
                <a:ext uri="{FF2B5EF4-FFF2-40B4-BE49-F238E27FC236}">
                  <a16:creationId xmlns:a16="http://schemas.microsoft.com/office/drawing/2014/main" id="{2BA39A12-B472-2121-00E8-DC2450389538}"/>
                </a:ext>
              </a:extLst>
            </p:cNvPr>
            <p:cNvCxnSpPr>
              <a:cxnSpLocks noChangeShapeType="1"/>
              <a:stCxn id="30727" idx="0"/>
              <a:endCxn id="30730" idx="5"/>
            </p:cNvCxnSpPr>
            <p:nvPr/>
          </p:nvCxnSpPr>
          <p:spPr bwMode="auto">
            <a:xfrm flipH="1" flipV="1">
              <a:off x="2049" y="2685"/>
              <a:ext cx="183"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4830" name="AutoShape 14">
              <a:extLst>
                <a:ext uri="{FF2B5EF4-FFF2-40B4-BE49-F238E27FC236}">
                  <a16:creationId xmlns:a16="http://schemas.microsoft.com/office/drawing/2014/main" id="{00772E57-8B68-ED40-2D03-53ADBFBDFB31}"/>
                </a:ext>
              </a:extLst>
            </p:cNvPr>
            <p:cNvCxnSpPr>
              <a:cxnSpLocks noChangeShapeType="1"/>
              <a:stCxn id="30728" idx="0"/>
              <a:endCxn id="30731" idx="3"/>
            </p:cNvCxnSpPr>
            <p:nvPr/>
          </p:nvCxnSpPr>
          <p:spPr bwMode="auto">
            <a:xfrm flipV="1">
              <a:off x="2952" y="2685"/>
              <a:ext cx="183"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4831" name="AutoShape 15">
              <a:extLst>
                <a:ext uri="{FF2B5EF4-FFF2-40B4-BE49-F238E27FC236}">
                  <a16:creationId xmlns:a16="http://schemas.microsoft.com/office/drawing/2014/main" id="{299FBDDA-26F2-635C-18A1-D2EA5724ED6F}"/>
                </a:ext>
              </a:extLst>
            </p:cNvPr>
            <p:cNvCxnSpPr>
              <a:cxnSpLocks noChangeShapeType="1"/>
              <a:stCxn id="30729" idx="0"/>
              <a:endCxn id="30731" idx="5"/>
            </p:cNvCxnSpPr>
            <p:nvPr/>
          </p:nvCxnSpPr>
          <p:spPr bwMode="auto">
            <a:xfrm flipH="1" flipV="1">
              <a:off x="3441" y="2685"/>
              <a:ext cx="231"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grpSp>
      <p:sp>
        <p:nvSpPr>
          <p:cNvPr id="30725" name="Rectangle 17">
            <a:extLst>
              <a:ext uri="{FF2B5EF4-FFF2-40B4-BE49-F238E27FC236}">
                <a16:creationId xmlns:a16="http://schemas.microsoft.com/office/drawing/2014/main" id="{6B9B5CF8-3D1E-F245-3780-DE9DA0C71BD0}"/>
              </a:ext>
            </a:extLst>
          </p:cNvPr>
          <p:cNvSpPr/>
          <p:nvPr/>
        </p:nvSpPr>
        <p:spPr>
          <a:xfrm>
            <a:off x="252413" y="1111250"/>
            <a:ext cx="8229600" cy="1054100"/>
          </a:xfrm>
          <a:prstGeom prst="rect">
            <a:avLst/>
          </a:prstGeom>
          <a:noFill/>
          <a:ln w="9525">
            <a:noFill/>
          </a:ln>
        </p:spPr>
        <p:txBody>
          <a:bodyPr anchor="ctr"/>
          <a:lstStyle/>
          <a:p>
            <a:r>
              <a:rPr lang="en-US" altLang="zh-CN" sz="4060" noProof="1">
                <a:solidFill>
                  <a:schemeClr val="tx2"/>
                </a:solidFill>
                <a:latin typeface="Arial" panose="020B0604020202020204" pitchFamily="34" charset="0"/>
              </a:rPr>
              <a:t>Prefix Sums on a Tree: More</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日期占位符 1">
            <a:extLst>
              <a:ext uri="{FF2B5EF4-FFF2-40B4-BE49-F238E27FC236}">
                <a16:creationId xmlns:a16="http://schemas.microsoft.com/office/drawing/2014/main" id="{1AF4EABF-B5F6-59E6-FFEE-05890EDF5D8B}"/>
              </a:ext>
            </a:extLst>
          </p:cNvPr>
          <p:cNvSpPr>
            <a:spLocks noGrp="1"/>
          </p:cNvSpPr>
          <p:nvPr>
            <p:ph type="dt" sz="quarter" idx="4294967295"/>
          </p:nvPr>
        </p:nvSpPr>
        <p:spPr bwMode="auto">
          <a:xfrm>
            <a:off x="228600" y="6030913"/>
            <a:ext cx="1905000" cy="422275"/>
          </a:xfrm>
          <a:prstGeom prst="rect">
            <a:avLst/>
          </a:prstGeom>
        </p:spPr>
        <p:txBody>
          <a:bodyPr wrap="none" lIns="84992" tIns="42496" rIns="84992" bIns="42496" anchor="ctr"/>
          <a:lstStyle/>
          <a:p>
            <a:pPr eaLnBrk="0" hangingPunct="0">
              <a:spcBef>
                <a:spcPct val="0"/>
              </a:spcBef>
              <a:buFontTx/>
              <a:buNone/>
              <a:defRPr/>
            </a:pPr>
            <a:fld id="{AA373A1A-DE77-4433-94E5-DD17E44D9E55}" type="datetime1">
              <a:rPr lang="zh-CN" altLang="en-US" sz="1110">
                <a:solidFill>
                  <a:schemeClr val="tx1"/>
                </a:solidFill>
                <a:latin typeface="Arial" panose="020B0604020202020204" pitchFamily="34" charset="0"/>
                <a:ea typeface="+mn-ea"/>
              </a:rPr>
              <a:pPr eaLnBrk="0" hangingPunct="0">
                <a:spcBef>
                  <a:spcPct val="0"/>
                </a:spcBef>
                <a:buFontTx/>
                <a:buNone/>
                <a:defRPr/>
              </a:pPr>
              <a:t>2023/3/23</a:t>
            </a:fld>
            <a:endParaRPr lang="en-US" altLang="ko-KR" sz="1110">
              <a:solidFill>
                <a:schemeClr val="tx1"/>
              </a:solidFill>
              <a:latin typeface="Arial" panose="020B0604020202020204" pitchFamily="34" charset="0"/>
              <a:ea typeface="+mn-ea"/>
            </a:endParaRPr>
          </a:p>
        </p:txBody>
      </p:sp>
      <p:grpSp>
        <p:nvGrpSpPr>
          <p:cNvPr id="35842" name="Group 2">
            <a:extLst>
              <a:ext uri="{FF2B5EF4-FFF2-40B4-BE49-F238E27FC236}">
                <a16:creationId xmlns:a16="http://schemas.microsoft.com/office/drawing/2014/main" id="{C7B9C5C5-7D04-E115-6ED2-FB6B2D6E5D2B}"/>
              </a:ext>
            </a:extLst>
          </p:cNvPr>
          <p:cNvGrpSpPr>
            <a:grpSpLocks/>
          </p:cNvGrpSpPr>
          <p:nvPr/>
        </p:nvGrpSpPr>
        <p:grpSpPr bwMode="auto">
          <a:xfrm>
            <a:off x="2057400" y="2373313"/>
            <a:ext cx="4114800" cy="3025775"/>
            <a:chOff x="1296" y="1440"/>
            <a:chExt cx="2592" cy="2064"/>
          </a:xfrm>
        </p:grpSpPr>
        <p:sp>
          <p:nvSpPr>
            <p:cNvPr id="31750" name="Oval 3">
              <a:extLst>
                <a:ext uri="{FF2B5EF4-FFF2-40B4-BE49-F238E27FC236}">
                  <a16:creationId xmlns:a16="http://schemas.microsoft.com/office/drawing/2014/main" id="{D9ECCE71-E22C-E254-1695-E5317DEF775E}"/>
                </a:ext>
              </a:extLst>
            </p:cNvPr>
            <p:cNvSpPr/>
            <p:nvPr/>
          </p:nvSpPr>
          <p:spPr>
            <a:xfrm>
              <a:off x="129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a:t>
              </a:r>
            </a:p>
          </p:txBody>
        </p:sp>
        <p:sp>
          <p:nvSpPr>
            <p:cNvPr id="31751" name="Oval 4">
              <a:extLst>
                <a:ext uri="{FF2B5EF4-FFF2-40B4-BE49-F238E27FC236}">
                  <a16:creationId xmlns:a16="http://schemas.microsoft.com/office/drawing/2014/main" id="{00081E69-FA6C-7C8C-5ABF-423FC3C48338}"/>
                </a:ext>
              </a:extLst>
            </p:cNvPr>
            <p:cNvSpPr/>
            <p:nvPr/>
          </p:nvSpPr>
          <p:spPr>
            <a:xfrm>
              <a:off x="201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2</a:t>
              </a:r>
            </a:p>
          </p:txBody>
        </p:sp>
        <p:sp>
          <p:nvSpPr>
            <p:cNvPr id="31752" name="Oval 5">
              <a:extLst>
                <a:ext uri="{FF2B5EF4-FFF2-40B4-BE49-F238E27FC236}">
                  <a16:creationId xmlns:a16="http://schemas.microsoft.com/office/drawing/2014/main" id="{C26770C4-804A-FC6F-EF44-6D79D356948C}"/>
                </a:ext>
              </a:extLst>
            </p:cNvPr>
            <p:cNvSpPr/>
            <p:nvPr/>
          </p:nvSpPr>
          <p:spPr>
            <a:xfrm>
              <a:off x="273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1753" name="Oval 6">
              <a:extLst>
                <a:ext uri="{FF2B5EF4-FFF2-40B4-BE49-F238E27FC236}">
                  <a16:creationId xmlns:a16="http://schemas.microsoft.com/office/drawing/2014/main" id="{DCD44E23-2437-9B95-DA08-5FF5E84ECEE3}"/>
                </a:ext>
              </a:extLst>
            </p:cNvPr>
            <p:cNvSpPr/>
            <p:nvPr/>
          </p:nvSpPr>
          <p:spPr>
            <a:xfrm>
              <a:off x="345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4</a:t>
              </a:r>
            </a:p>
          </p:txBody>
        </p:sp>
        <p:sp>
          <p:nvSpPr>
            <p:cNvPr id="31754" name="Oval 7">
              <a:extLst>
                <a:ext uri="{FF2B5EF4-FFF2-40B4-BE49-F238E27FC236}">
                  <a16:creationId xmlns:a16="http://schemas.microsoft.com/office/drawing/2014/main" id="{70BA16EF-92FC-ABCA-8700-5349295F57BC}"/>
                </a:ext>
              </a:extLst>
            </p:cNvPr>
            <p:cNvSpPr/>
            <p:nvPr/>
          </p:nvSpPr>
          <p:spPr>
            <a:xfrm>
              <a:off x="1680"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1,3</a:t>
              </a:r>
            </a:p>
          </p:txBody>
        </p:sp>
        <p:sp>
          <p:nvSpPr>
            <p:cNvPr id="31755" name="Oval 8">
              <a:extLst>
                <a:ext uri="{FF2B5EF4-FFF2-40B4-BE49-F238E27FC236}">
                  <a16:creationId xmlns:a16="http://schemas.microsoft.com/office/drawing/2014/main" id="{8022F085-CEED-5C49-AFEC-E082EADEA85F}"/>
                </a:ext>
              </a:extLst>
            </p:cNvPr>
            <p:cNvSpPr/>
            <p:nvPr/>
          </p:nvSpPr>
          <p:spPr>
            <a:xfrm>
              <a:off x="3072"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3,7</a:t>
              </a:r>
            </a:p>
          </p:txBody>
        </p:sp>
        <p:sp>
          <p:nvSpPr>
            <p:cNvPr id="31756" name="Oval 9">
              <a:extLst>
                <a:ext uri="{FF2B5EF4-FFF2-40B4-BE49-F238E27FC236}">
                  <a16:creationId xmlns:a16="http://schemas.microsoft.com/office/drawing/2014/main" id="{F2F3931A-883A-4F84-01A3-695E4F24387E}"/>
                </a:ext>
              </a:extLst>
            </p:cNvPr>
            <p:cNvSpPr/>
            <p:nvPr/>
          </p:nvSpPr>
          <p:spPr>
            <a:xfrm>
              <a:off x="2352" y="1440"/>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cxnSp>
          <p:nvCxnSpPr>
            <p:cNvPr id="35850" name="AutoShape 10">
              <a:extLst>
                <a:ext uri="{FF2B5EF4-FFF2-40B4-BE49-F238E27FC236}">
                  <a16:creationId xmlns:a16="http://schemas.microsoft.com/office/drawing/2014/main" id="{A5AFE06E-22DC-1FC3-182D-2CC123974900}"/>
                </a:ext>
              </a:extLst>
            </p:cNvPr>
            <p:cNvCxnSpPr>
              <a:cxnSpLocks noChangeShapeType="1"/>
              <a:stCxn id="31754" idx="7"/>
              <a:endCxn id="31756" idx="3"/>
            </p:cNvCxnSpPr>
            <p:nvPr/>
          </p:nvCxnSpPr>
          <p:spPr bwMode="auto">
            <a:xfrm flipV="1">
              <a:off x="2049" y="1821"/>
              <a:ext cx="366" cy="534"/>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5851" name="AutoShape 11">
              <a:extLst>
                <a:ext uri="{FF2B5EF4-FFF2-40B4-BE49-F238E27FC236}">
                  <a16:creationId xmlns:a16="http://schemas.microsoft.com/office/drawing/2014/main" id="{7C0129B4-CCD3-FF14-B92E-1AFBF60B5A49}"/>
                </a:ext>
              </a:extLst>
            </p:cNvPr>
            <p:cNvCxnSpPr>
              <a:cxnSpLocks noChangeShapeType="1"/>
              <a:stCxn id="31750" idx="0"/>
              <a:endCxn id="31754" idx="3"/>
            </p:cNvCxnSpPr>
            <p:nvPr/>
          </p:nvCxnSpPr>
          <p:spPr bwMode="auto">
            <a:xfrm flipV="1">
              <a:off x="1512"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5852" name="AutoShape 12">
              <a:extLst>
                <a:ext uri="{FF2B5EF4-FFF2-40B4-BE49-F238E27FC236}">
                  <a16:creationId xmlns:a16="http://schemas.microsoft.com/office/drawing/2014/main" id="{466A4932-296B-DEC4-D469-5AEDA85DCD8E}"/>
                </a:ext>
              </a:extLst>
            </p:cNvPr>
            <p:cNvCxnSpPr>
              <a:cxnSpLocks noChangeShapeType="1"/>
              <a:stCxn id="31752" idx="0"/>
              <a:endCxn id="31755" idx="3"/>
            </p:cNvCxnSpPr>
            <p:nvPr/>
          </p:nvCxnSpPr>
          <p:spPr bwMode="auto">
            <a:xfrm flipV="1">
              <a:off x="2952" y="2685"/>
              <a:ext cx="183"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5853" name="AutoShape 13">
              <a:extLst>
                <a:ext uri="{FF2B5EF4-FFF2-40B4-BE49-F238E27FC236}">
                  <a16:creationId xmlns:a16="http://schemas.microsoft.com/office/drawing/2014/main" id="{CC6E9E7A-332A-196F-D9C6-D22AE9033296}"/>
                </a:ext>
              </a:extLst>
            </p:cNvPr>
            <p:cNvCxnSpPr>
              <a:cxnSpLocks noChangeShapeType="1"/>
              <a:stCxn id="31753" idx="0"/>
              <a:endCxn id="31755" idx="5"/>
            </p:cNvCxnSpPr>
            <p:nvPr/>
          </p:nvCxnSpPr>
          <p:spPr bwMode="auto">
            <a:xfrm flipH="1" flipV="1">
              <a:off x="3441"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5854" name="AutoShape 14">
              <a:extLst>
                <a:ext uri="{FF2B5EF4-FFF2-40B4-BE49-F238E27FC236}">
                  <a16:creationId xmlns:a16="http://schemas.microsoft.com/office/drawing/2014/main" id="{B8CF68BB-FE78-32E6-C806-4ED350BF393F}"/>
                </a:ext>
              </a:extLst>
            </p:cNvPr>
            <p:cNvCxnSpPr>
              <a:cxnSpLocks noChangeShapeType="1"/>
              <a:stCxn id="31755" idx="1"/>
              <a:endCxn id="31756" idx="5"/>
            </p:cNvCxnSpPr>
            <p:nvPr/>
          </p:nvCxnSpPr>
          <p:spPr bwMode="auto">
            <a:xfrm flipH="1" flipV="1">
              <a:off x="2721" y="1821"/>
              <a:ext cx="414" cy="534"/>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5855" name="AutoShape 15">
              <a:extLst>
                <a:ext uri="{FF2B5EF4-FFF2-40B4-BE49-F238E27FC236}">
                  <a16:creationId xmlns:a16="http://schemas.microsoft.com/office/drawing/2014/main" id="{72FFD7B3-C2F9-220D-32D5-7B417FAEDA76}"/>
                </a:ext>
              </a:extLst>
            </p:cNvPr>
            <p:cNvCxnSpPr>
              <a:cxnSpLocks noChangeShapeType="1"/>
              <a:stCxn id="31754" idx="5"/>
              <a:endCxn id="31751" idx="0"/>
            </p:cNvCxnSpPr>
            <p:nvPr/>
          </p:nvCxnSpPr>
          <p:spPr bwMode="auto">
            <a:xfrm>
              <a:off x="2049" y="2685"/>
              <a:ext cx="183"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5856" name="AutoShape 16">
              <a:extLst>
                <a:ext uri="{FF2B5EF4-FFF2-40B4-BE49-F238E27FC236}">
                  <a16:creationId xmlns:a16="http://schemas.microsoft.com/office/drawing/2014/main" id="{74704BC2-C698-164F-8E01-84CAEA68266B}"/>
                </a:ext>
              </a:extLst>
            </p:cNvPr>
            <p:cNvCxnSpPr>
              <a:cxnSpLocks noChangeShapeType="1"/>
              <a:stCxn id="31755" idx="5"/>
              <a:endCxn id="31753" idx="0"/>
            </p:cNvCxnSpPr>
            <p:nvPr/>
          </p:nvCxnSpPr>
          <p:spPr bwMode="auto">
            <a:xfrm>
              <a:off x="3441" y="2685"/>
              <a:ext cx="231"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31764" name="Text Box 17">
              <a:extLst>
                <a:ext uri="{FF2B5EF4-FFF2-40B4-BE49-F238E27FC236}">
                  <a16:creationId xmlns:a16="http://schemas.microsoft.com/office/drawing/2014/main" id="{16C06A13-FF21-E07E-FB04-762165463DEA}"/>
                </a:ext>
              </a:extLst>
            </p:cNvPr>
            <p:cNvSpPr txBox="1"/>
            <p:nvPr/>
          </p:nvSpPr>
          <p:spPr>
            <a:xfrm>
              <a:off x="2158" y="2711"/>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1</a:t>
              </a:r>
            </a:p>
          </p:txBody>
        </p:sp>
        <p:sp>
          <p:nvSpPr>
            <p:cNvPr id="31765" name="Text Box 18">
              <a:extLst>
                <a:ext uri="{FF2B5EF4-FFF2-40B4-BE49-F238E27FC236}">
                  <a16:creationId xmlns:a16="http://schemas.microsoft.com/office/drawing/2014/main" id="{32C1EDE9-3A6B-B7B6-ACDA-3A6D49A742A0}"/>
                </a:ext>
              </a:extLst>
            </p:cNvPr>
            <p:cNvSpPr txBox="1"/>
            <p:nvPr/>
          </p:nvSpPr>
          <p:spPr>
            <a:xfrm>
              <a:off x="3550" y="2663"/>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3</a:t>
              </a:r>
            </a:p>
          </p:txBody>
        </p:sp>
        <p:sp>
          <p:nvSpPr>
            <p:cNvPr id="31766" name="Text Box 19">
              <a:extLst>
                <a:ext uri="{FF2B5EF4-FFF2-40B4-BE49-F238E27FC236}">
                  <a16:creationId xmlns:a16="http://schemas.microsoft.com/office/drawing/2014/main" id="{BAE2B929-C529-6257-C46C-2600E92288E3}"/>
                </a:ext>
              </a:extLst>
            </p:cNvPr>
            <p:cNvSpPr txBox="1"/>
            <p:nvPr/>
          </p:nvSpPr>
          <p:spPr>
            <a:xfrm>
              <a:off x="2014" y="1895"/>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3</a:t>
              </a:r>
            </a:p>
          </p:txBody>
        </p:sp>
        <p:sp>
          <p:nvSpPr>
            <p:cNvPr id="31767" name="Text Box 20">
              <a:extLst>
                <a:ext uri="{FF2B5EF4-FFF2-40B4-BE49-F238E27FC236}">
                  <a16:creationId xmlns:a16="http://schemas.microsoft.com/office/drawing/2014/main" id="{658CC128-5FCD-6327-06F3-A0C6F063C2A2}"/>
                </a:ext>
              </a:extLst>
            </p:cNvPr>
            <p:cNvSpPr txBox="1"/>
            <p:nvPr/>
          </p:nvSpPr>
          <p:spPr>
            <a:xfrm>
              <a:off x="2972" y="1920"/>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7</a:t>
              </a:r>
            </a:p>
          </p:txBody>
        </p:sp>
      </p:grpSp>
      <p:sp>
        <p:nvSpPr>
          <p:cNvPr id="31749" name="Rectangle 22">
            <a:extLst>
              <a:ext uri="{FF2B5EF4-FFF2-40B4-BE49-F238E27FC236}">
                <a16:creationId xmlns:a16="http://schemas.microsoft.com/office/drawing/2014/main" id="{B4448DDA-38E7-8536-087A-946DEC69B37F}"/>
              </a:ext>
            </a:extLst>
          </p:cNvPr>
          <p:cNvSpPr/>
          <p:nvPr/>
        </p:nvSpPr>
        <p:spPr>
          <a:xfrm>
            <a:off x="252413" y="1111250"/>
            <a:ext cx="8229600" cy="1054100"/>
          </a:xfrm>
          <a:prstGeom prst="rect">
            <a:avLst/>
          </a:prstGeom>
          <a:noFill/>
          <a:ln w="9525">
            <a:noFill/>
          </a:ln>
        </p:spPr>
        <p:txBody>
          <a:bodyPr anchor="ctr"/>
          <a:lstStyle/>
          <a:p>
            <a:r>
              <a:rPr lang="en-US" altLang="zh-CN" sz="4060" noProof="1">
                <a:solidFill>
                  <a:schemeClr val="tx2"/>
                </a:solidFill>
                <a:latin typeface="Arial" panose="020B0604020202020204" pitchFamily="34" charset="0"/>
              </a:rPr>
              <a:t>Prefix Sums on a Tree: More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A0483B0F-6BE4-A04B-8F01-D112DCF6B132}"/>
              </a:ext>
            </a:extLst>
          </p:cNvPr>
          <p:cNvSpPr>
            <a:spLocks noGrp="1"/>
          </p:cNvSpPr>
          <p:nvPr>
            <p:ph type="title"/>
          </p:nvPr>
        </p:nvSpPr>
        <p:spPr/>
        <p:txBody>
          <a:bodyPr>
            <a:normAutofit/>
          </a:bodyPr>
          <a:lstStyle/>
          <a:p>
            <a:r>
              <a:rPr lang="en-US" altLang="zh-CN" dirty="0"/>
              <a:t>7.1</a:t>
            </a:r>
            <a:r>
              <a:rPr lang="zh-CN" altLang="en-US" dirty="0"/>
              <a:t> </a:t>
            </a:r>
            <a:r>
              <a:rPr lang="en-CN" dirty="0"/>
              <a:t>划分设计技术</a:t>
            </a:r>
          </a:p>
        </p:txBody>
      </p:sp>
      <p:sp>
        <p:nvSpPr>
          <p:cNvPr id="13" name="Rectangle 3">
            <a:extLst>
              <a:ext uri="{FF2B5EF4-FFF2-40B4-BE49-F238E27FC236}">
                <a16:creationId xmlns:a16="http://schemas.microsoft.com/office/drawing/2014/main" id="{68922468-5260-6F4F-A084-DFFF716DFE93}"/>
              </a:ext>
            </a:extLst>
          </p:cNvPr>
          <p:cNvSpPr>
            <a:spLocks noGrp="1" noChangeArrowheads="1"/>
          </p:cNvSpPr>
          <p:nvPr>
            <p:ph idx="1"/>
          </p:nvPr>
        </p:nvSpPr>
        <p:spPr>
          <a:xfrm>
            <a:off x="546537" y="1324303"/>
            <a:ext cx="8418075" cy="5200321"/>
          </a:xfrm>
        </p:spPr>
        <p:txBody>
          <a:bodyPr>
            <a:normAutofit fontScale="85000" lnSpcReduction="20000"/>
          </a:bodyPr>
          <a:lstStyle/>
          <a:p>
            <a:pPr>
              <a:lnSpc>
                <a:spcPct val="90000"/>
              </a:lnSpc>
            </a:pPr>
            <a:r>
              <a:rPr lang="zh-CN" altLang="en-US" sz="2800" b="1" dirty="0"/>
              <a:t>均匀划分技术（</a:t>
            </a:r>
            <a:r>
              <a:rPr lang="en-US" altLang="zh-CN" sz="2800" b="1" dirty="0"/>
              <a:t>1</a:t>
            </a:r>
            <a:r>
              <a:rPr lang="zh-CN" altLang="en-US" sz="2800" b="1" dirty="0"/>
              <a:t>）</a:t>
            </a:r>
            <a:endParaRPr lang="en-CN" sz="2800" b="1" dirty="0"/>
          </a:p>
          <a:p>
            <a:pPr eaLnBrk="1" hangingPunct="1"/>
            <a:r>
              <a:rPr lang="zh-CN" altLang="en-US" sz="2600" dirty="0">
                <a:latin typeface="SimSun" panose="02010600030101010101" pitchFamily="2" charset="-122"/>
                <a:ea typeface="SimSun" panose="02010600030101010101" pitchFamily="2" charset="-122"/>
              </a:rPr>
              <a:t>划分方法</a:t>
            </a:r>
            <a:r>
              <a:rPr lang="en-US" altLang="zh-CN" sz="2600" dirty="0">
                <a:latin typeface="SimSun" panose="02010600030101010101" pitchFamily="2" charset="-122"/>
                <a:ea typeface="SimSun" panose="02010600030101010101" pitchFamily="2" charset="-122"/>
              </a:rPr>
              <a:t>:</a:t>
            </a:r>
            <a:r>
              <a:rPr lang="zh-CN" altLang="en-US" sz="2600" dirty="0">
                <a:latin typeface="SimSun" panose="02010600030101010101" pitchFamily="2" charset="-122"/>
                <a:ea typeface="SimSun" panose="02010600030101010101" pitchFamily="2" charset="-122"/>
              </a:rPr>
              <a:t> </a:t>
            </a:r>
            <a:r>
              <a:rPr lang="en-US" altLang="zh-CN" sz="2600" dirty="0">
                <a:latin typeface="SimSun" panose="02010600030101010101" pitchFamily="2" charset="-122"/>
                <a:ea typeface="SimSun" panose="02010600030101010101" pitchFamily="2" charset="-122"/>
              </a:rPr>
              <a:t>n</a:t>
            </a:r>
            <a:r>
              <a:rPr lang="zh-CN" altLang="en-US" sz="2600" dirty="0">
                <a:latin typeface="SimSun" panose="02010600030101010101" pitchFamily="2" charset="-122"/>
                <a:ea typeface="SimSun" panose="02010600030101010101" pitchFamily="2" charset="-122"/>
              </a:rPr>
              <a:t>个元素</a:t>
            </a:r>
            <a:r>
              <a:rPr lang="en-US" altLang="zh-CN" sz="2600" dirty="0">
                <a:latin typeface="SimSun" panose="02010600030101010101" pitchFamily="2" charset="-122"/>
                <a:ea typeface="SimSun" panose="02010600030101010101" pitchFamily="2" charset="-122"/>
              </a:rPr>
              <a:t>,p</a:t>
            </a:r>
            <a:r>
              <a:rPr lang="zh-CN" altLang="en-US" sz="2600" dirty="0">
                <a:latin typeface="SimSun" panose="02010600030101010101" pitchFamily="2" charset="-122"/>
                <a:ea typeface="SimSun" panose="02010600030101010101" pitchFamily="2" charset="-122"/>
              </a:rPr>
              <a:t>台处理器，将</a:t>
            </a:r>
            <a:r>
              <a:rPr lang="en-US" altLang="zh-CN" sz="2600" dirty="0">
                <a:latin typeface="SimSun" panose="02010600030101010101" pitchFamily="2" charset="-122"/>
                <a:ea typeface="SimSun" panose="02010600030101010101" pitchFamily="2" charset="-122"/>
              </a:rPr>
              <a:t>n</a:t>
            </a:r>
            <a:r>
              <a:rPr lang="zh-CN" altLang="en-US" sz="2600" dirty="0">
                <a:latin typeface="SimSun" panose="02010600030101010101" pitchFamily="2" charset="-122"/>
                <a:ea typeface="SimSun" panose="02010600030101010101" pitchFamily="2" charset="-122"/>
              </a:rPr>
              <a:t>个元素</a:t>
            </a:r>
            <a:r>
              <a:rPr lang="zh-CN" altLang="en-CN" sz="2600" dirty="0">
                <a:latin typeface="SimSun" panose="02010600030101010101" pitchFamily="2" charset="-122"/>
                <a:ea typeface="SimSun" panose="02010600030101010101" pitchFamily="2" charset="-122"/>
              </a:rPr>
              <a:t>分割为</a:t>
            </a:r>
            <a:r>
              <a:rPr lang="en-US" altLang="zh-CN" sz="2600" dirty="0">
                <a:latin typeface="SimSun" panose="02010600030101010101" pitchFamily="2" charset="-122"/>
                <a:ea typeface="SimSun" panose="02010600030101010101" pitchFamily="2" charset="-122"/>
              </a:rPr>
              <a:t>p</a:t>
            </a:r>
            <a:r>
              <a:rPr lang="zh-CN" altLang="en-US" sz="2600" dirty="0">
                <a:latin typeface="SimSun" panose="02010600030101010101" pitchFamily="2" charset="-122"/>
                <a:ea typeface="SimSun" panose="02010600030101010101" pitchFamily="2" charset="-122"/>
              </a:rPr>
              <a:t>段，每段含</a:t>
            </a:r>
            <a:r>
              <a:rPr lang="en-US" altLang="zh-CN" sz="2600" dirty="0">
                <a:latin typeface="SimSun" panose="02010600030101010101" pitchFamily="2" charset="-122"/>
                <a:ea typeface="SimSun" panose="02010600030101010101" pitchFamily="2" charset="-122"/>
              </a:rPr>
              <a:t>n/p</a:t>
            </a:r>
            <a:r>
              <a:rPr lang="zh-CN" altLang="en-US" sz="2600" dirty="0">
                <a:latin typeface="SimSun" panose="02010600030101010101" pitchFamily="2" charset="-122"/>
                <a:ea typeface="SimSun" panose="02010600030101010101" pitchFamily="2" charset="-122"/>
              </a:rPr>
              <a:t>个元素且分配给一台处理器。</a:t>
            </a:r>
            <a:endParaRPr lang="en-US" altLang="zh-CN" sz="2600" dirty="0">
              <a:latin typeface="SimSun" panose="02010600030101010101" pitchFamily="2" charset="-122"/>
              <a:ea typeface="SimSun" panose="02010600030101010101" pitchFamily="2" charset="-122"/>
            </a:endParaRPr>
          </a:p>
          <a:p>
            <a:pPr eaLnBrk="1" hangingPunct="1">
              <a:lnSpc>
                <a:spcPct val="90000"/>
              </a:lnSpc>
            </a:pPr>
            <a:r>
              <a:rPr lang="zh-CN" altLang="en-US" sz="2100" dirty="0"/>
              <a:t>示例：</a:t>
            </a:r>
            <a:r>
              <a:rPr lang="en-US" altLang="zh-CN" sz="1900" b="1" dirty="0"/>
              <a:t>MIMD</a:t>
            </a:r>
            <a:r>
              <a:rPr lang="zh-CN" altLang="en-US" sz="1900" b="1" dirty="0"/>
              <a:t>模型上的</a:t>
            </a:r>
            <a:r>
              <a:rPr lang="en-US" altLang="zh-CN" sz="1900" b="1" dirty="0"/>
              <a:t>PSRS</a:t>
            </a:r>
            <a:r>
              <a:rPr lang="zh-CN" altLang="en-US" sz="1900" b="1" dirty="0"/>
              <a:t> </a:t>
            </a:r>
            <a:r>
              <a:rPr lang="en-US" altLang="zh-CN" sz="1900" dirty="0"/>
              <a:t>(Parallel</a:t>
            </a:r>
            <a:r>
              <a:rPr lang="zh-CN" altLang="en-US" sz="1900" dirty="0"/>
              <a:t>  </a:t>
            </a:r>
            <a:r>
              <a:rPr lang="en-US" altLang="zh-CN" sz="1900" dirty="0"/>
              <a:t>Sorting</a:t>
            </a:r>
            <a:r>
              <a:rPr lang="zh-CN" altLang="en-US" sz="1900" dirty="0"/>
              <a:t> </a:t>
            </a:r>
            <a:r>
              <a:rPr lang="en-US" altLang="zh-CN" sz="1900" dirty="0"/>
              <a:t>by</a:t>
            </a:r>
            <a:r>
              <a:rPr lang="zh-CN" altLang="en-US" sz="1900" dirty="0"/>
              <a:t> </a:t>
            </a:r>
            <a:r>
              <a:rPr lang="en-US" altLang="zh-CN" sz="1900" dirty="0"/>
              <a:t>Regular</a:t>
            </a:r>
            <a:r>
              <a:rPr lang="zh-CN" altLang="en-US" sz="1900" dirty="0"/>
              <a:t> </a:t>
            </a:r>
            <a:r>
              <a:rPr lang="en-US" altLang="zh-CN" sz="1900" dirty="0"/>
              <a:t>Sampling)</a:t>
            </a:r>
            <a:r>
              <a:rPr lang="zh-CN" altLang="en-US" sz="1900" dirty="0"/>
              <a:t> 排序</a:t>
            </a:r>
            <a:endParaRPr lang="zh-CN" altLang="en-US" sz="2100" dirty="0"/>
          </a:p>
          <a:p>
            <a:pPr eaLnBrk="1" hangingPunct="1">
              <a:lnSpc>
                <a:spcPct val="90000"/>
              </a:lnSpc>
              <a:buFont typeface="Wingdings" pitchFamily="2" charset="2"/>
              <a:buNone/>
            </a:pPr>
            <a:r>
              <a:rPr lang="zh-CN" altLang="en-US" dirty="0"/>
              <a:t>     </a:t>
            </a:r>
            <a:r>
              <a:rPr lang="en-US" altLang="zh-CN" sz="1900" dirty="0"/>
              <a:t>begin</a:t>
            </a:r>
          </a:p>
          <a:p>
            <a:pPr eaLnBrk="1" hangingPunct="1">
              <a:lnSpc>
                <a:spcPct val="90000"/>
              </a:lnSpc>
              <a:buFont typeface="Wingdings" pitchFamily="2" charset="2"/>
              <a:buNone/>
            </a:pPr>
            <a:r>
              <a:rPr lang="en-US" altLang="zh-CN" sz="1900" dirty="0"/>
              <a:t>        </a:t>
            </a:r>
            <a:r>
              <a:rPr lang="en-US" altLang="zh-CN" sz="1900" b="1" dirty="0"/>
              <a:t>(1)</a:t>
            </a:r>
            <a:r>
              <a:rPr lang="zh-CN" altLang="en-US" sz="1900" b="1" dirty="0"/>
              <a:t>均匀划分</a:t>
            </a:r>
            <a:r>
              <a:rPr lang="zh-CN" altLang="en-US" sz="1900" dirty="0"/>
              <a:t>：将</a:t>
            </a:r>
            <a:r>
              <a:rPr lang="en-US" altLang="zh-CN" sz="1900" dirty="0"/>
              <a:t>n</a:t>
            </a:r>
            <a:r>
              <a:rPr lang="zh-CN" altLang="en-US" sz="1900" dirty="0"/>
              <a:t>个元素</a:t>
            </a:r>
            <a:r>
              <a:rPr lang="en-US" altLang="zh-CN" sz="1900" dirty="0"/>
              <a:t>A[1..n]</a:t>
            </a:r>
            <a:r>
              <a:rPr lang="zh-CN" altLang="en-US" sz="1900" dirty="0"/>
              <a:t>均匀划分成</a:t>
            </a:r>
            <a:r>
              <a:rPr lang="en-US" altLang="zh-CN" sz="1900" dirty="0"/>
              <a:t>p</a:t>
            </a:r>
            <a:r>
              <a:rPr lang="zh-CN" altLang="en-US" sz="1900" dirty="0"/>
              <a:t>段，每个</a:t>
            </a:r>
            <a:r>
              <a:rPr lang="en-US" altLang="zh-CN" sz="1900" dirty="0"/>
              <a:t>p</a:t>
            </a:r>
            <a:r>
              <a:rPr lang="en-US" altLang="zh-CN" sz="1900" baseline="-25000" dirty="0"/>
              <a:t>i</a:t>
            </a:r>
            <a:r>
              <a:rPr lang="zh-CN" altLang="en-US" sz="1900" dirty="0"/>
              <a:t>处理  </a:t>
            </a:r>
            <a:r>
              <a:rPr lang="en-US" altLang="zh-CN" sz="1900" dirty="0"/>
              <a:t>A[(i-1)</a:t>
            </a:r>
            <a:r>
              <a:rPr lang="zh-CN" altLang="en-US" sz="1900" dirty="0"/>
              <a:t>*</a:t>
            </a:r>
            <a:r>
              <a:rPr lang="en-US" altLang="zh-CN" sz="1900" dirty="0"/>
              <a:t>n/p+1..i</a:t>
            </a:r>
            <a:r>
              <a:rPr lang="zh-CN" altLang="en-US" sz="1900" dirty="0"/>
              <a:t>*</a:t>
            </a:r>
            <a:r>
              <a:rPr lang="en-US" altLang="zh-CN" sz="1900" dirty="0"/>
              <a:t>n/p]</a:t>
            </a:r>
          </a:p>
          <a:p>
            <a:pPr eaLnBrk="1" hangingPunct="1">
              <a:lnSpc>
                <a:spcPct val="90000"/>
              </a:lnSpc>
              <a:buFont typeface="Wingdings" pitchFamily="2" charset="2"/>
              <a:buNone/>
            </a:pPr>
            <a:r>
              <a:rPr lang="en-US" altLang="zh-CN" sz="1900" dirty="0"/>
              <a:t>        (2)</a:t>
            </a:r>
            <a:r>
              <a:rPr lang="zh-CN" altLang="en-US" sz="1900" dirty="0"/>
              <a:t>局部排序：</a:t>
            </a:r>
            <a:r>
              <a:rPr lang="en-US" altLang="zh-CN" sz="1900" dirty="0"/>
              <a:t>p</a:t>
            </a:r>
            <a:r>
              <a:rPr lang="en-US" altLang="zh-CN" sz="1900" baseline="-25000" dirty="0"/>
              <a:t>i</a:t>
            </a:r>
            <a:r>
              <a:rPr lang="zh-CN" altLang="en-US" sz="1900" dirty="0"/>
              <a:t>调用串行排序算法对</a:t>
            </a:r>
            <a:r>
              <a:rPr lang="en-US" altLang="zh-CN" sz="1900" dirty="0"/>
              <a:t>A[(i-1)</a:t>
            </a:r>
            <a:r>
              <a:rPr lang="zh-CN" altLang="en-US" sz="1900" dirty="0"/>
              <a:t>*</a:t>
            </a:r>
            <a:r>
              <a:rPr lang="en-US" altLang="zh-CN" sz="1900" dirty="0"/>
              <a:t>n/p+1..i</a:t>
            </a:r>
            <a:r>
              <a:rPr lang="zh-CN" altLang="en-US" sz="1900" dirty="0"/>
              <a:t>*</a:t>
            </a:r>
            <a:r>
              <a:rPr lang="en-US" altLang="zh-CN" sz="1900" dirty="0"/>
              <a:t>n/p]</a:t>
            </a:r>
            <a:r>
              <a:rPr lang="zh-CN" altLang="en-US" sz="1900" dirty="0"/>
              <a:t>排序</a:t>
            </a:r>
          </a:p>
          <a:p>
            <a:pPr eaLnBrk="1" hangingPunct="1">
              <a:lnSpc>
                <a:spcPct val="90000"/>
              </a:lnSpc>
              <a:buFont typeface="Wingdings" pitchFamily="2" charset="2"/>
              <a:buNone/>
            </a:pPr>
            <a:r>
              <a:rPr lang="en-US" altLang="zh-CN" sz="1900" dirty="0"/>
              <a:t>        (3)</a:t>
            </a:r>
            <a:r>
              <a:rPr lang="zh-CN" altLang="en-US" sz="1900" dirty="0"/>
              <a:t>选取样本：</a:t>
            </a:r>
            <a:r>
              <a:rPr lang="en-US" altLang="zh-CN" sz="1900" dirty="0"/>
              <a:t>p</a:t>
            </a:r>
            <a:r>
              <a:rPr lang="en-US" altLang="zh-CN" sz="1900" baseline="-25000" dirty="0"/>
              <a:t>i</a:t>
            </a:r>
            <a:r>
              <a:rPr lang="zh-CN" altLang="en-US" sz="1900" dirty="0"/>
              <a:t>从其有序子序列</a:t>
            </a:r>
            <a:r>
              <a:rPr lang="en-US" altLang="zh-CN" sz="1900" dirty="0"/>
              <a:t>A[(i-1)</a:t>
            </a:r>
            <a:r>
              <a:rPr lang="zh-CN" altLang="en-US" sz="1900" dirty="0"/>
              <a:t>*</a:t>
            </a:r>
            <a:r>
              <a:rPr lang="en-US" altLang="zh-CN" sz="1900" dirty="0"/>
              <a:t>n/p+1..i</a:t>
            </a:r>
            <a:r>
              <a:rPr lang="zh-CN" altLang="en-US" sz="1900" dirty="0"/>
              <a:t>*</a:t>
            </a:r>
            <a:r>
              <a:rPr lang="en-US" altLang="zh-CN" sz="1900" dirty="0"/>
              <a:t>n/p]</a:t>
            </a:r>
            <a:r>
              <a:rPr lang="zh-CN" altLang="en-US" sz="1900" dirty="0"/>
              <a:t>中选取</a:t>
            </a:r>
            <a:r>
              <a:rPr lang="en-US" altLang="zh-CN" sz="1900" dirty="0"/>
              <a:t>p</a:t>
            </a:r>
            <a:r>
              <a:rPr lang="zh-CN" altLang="en-US" sz="1900" dirty="0"/>
              <a:t>个样本元素</a:t>
            </a:r>
          </a:p>
          <a:p>
            <a:pPr eaLnBrk="1" hangingPunct="1">
              <a:lnSpc>
                <a:spcPct val="90000"/>
              </a:lnSpc>
              <a:buFont typeface="Wingdings" pitchFamily="2" charset="2"/>
              <a:buNone/>
            </a:pPr>
            <a:r>
              <a:rPr lang="en-US" altLang="zh-CN" sz="1900" dirty="0"/>
              <a:t>        (4)</a:t>
            </a:r>
            <a:r>
              <a:rPr lang="zh-CN" altLang="en-US" sz="1900" dirty="0"/>
              <a:t>样本排序：用一台处理器对</a:t>
            </a:r>
            <a:r>
              <a:rPr lang="en-US" altLang="zh-CN" sz="1900" dirty="0"/>
              <a:t>p</a:t>
            </a:r>
            <a:r>
              <a:rPr lang="en-US" altLang="zh-CN" sz="1900" baseline="30000" dirty="0"/>
              <a:t>2</a:t>
            </a:r>
            <a:r>
              <a:rPr lang="zh-CN" altLang="en-US" sz="1900" dirty="0"/>
              <a:t>个样本元素进行串行排序</a:t>
            </a:r>
          </a:p>
          <a:p>
            <a:pPr eaLnBrk="1" hangingPunct="1">
              <a:lnSpc>
                <a:spcPct val="90000"/>
              </a:lnSpc>
              <a:buFont typeface="Wingdings" pitchFamily="2" charset="2"/>
              <a:buNone/>
            </a:pPr>
            <a:r>
              <a:rPr lang="en-US" altLang="zh-CN" sz="1900" dirty="0"/>
              <a:t>        (5)</a:t>
            </a:r>
            <a:r>
              <a:rPr lang="zh-CN" altLang="en-US" sz="1900" dirty="0"/>
              <a:t>选择主元：用一台处理器从排好序的样本序列中选取</a:t>
            </a:r>
            <a:r>
              <a:rPr lang="en-US" altLang="zh-CN" sz="1900" dirty="0"/>
              <a:t>p-1</a:t>
            </a:r>
            <a:r>
              <a:rPr lang="zh-CN" altLang="en-US" sz="1900" dirty="0"/>
              <a:t>个主元，并播送给其他</a:t>
            </a:r>
            <a:r>
              <a:rPr lang="en-US" altLang="zh-CN" sz="1900" dirty="0"/>
              <a:t>p</a:t>
            </a:r>
            <a:r>
              <a:rPr lang="en-US" altLang="zh-CN" sz="1900" baseline="-25000" dirty="0"/>
              <a:t>i</a:t>
            </a:r>
            <a:endParaRPr lang="zh-CN" altLang="en-US" sz="1900" dirty="0"/>
          </a:p>
          <a:p>
            <a:pPr eaLnBrk="1" hangingPunct="1">
              <a:lnSpc>
                <a:spcPct val="90000"/>
              </a:lnSpc>
              <a:buFont typeface="Wingdings" pitchFamily="2" charset="2"/>
              <a:buNone/>
            </a:pPr>
            <a:r>
              <a:rPr lang="en-US" altLang="zh-CN" sz="1900" dirty="0"/>
              <a:t>        (6)</a:t>
            </a:r>
            <a:r>
              <a:rPr lang="zh-CN" altLang="en-US" sz="1900" dirty="0"/>
              <a:t>主元划分：</a:t>
            </a:r>
            <a:r>
              <a:rPr lang="en-US" altLang="zh-CN" sz="1900" dirty="0"/>
              <a:t>p</a:t>
            </a:r>
            <a:r>
              <a:rPr lang="en-US" altLang="zh-CN" sz="1900" baseline="-25000" dirty="0"/>
              <a:t>i</a:t>
            </a:r>
            <a:r>
              <a:rPr lang="zh-CN" altLang="en-US" sz="1900" dirty="0"/>
              <a:t>按主元将有序段</a:t>
            </a:r>
            <a:r>
              <a:rPr lang="en-US" altLang="zh-CN" sz="1900" dirty="0"/>
              <a:t>A[(i-1)</a:t>
            </a:r>
            <a:r>
              <a:rPr lang="zh-CN" altLang="en-US" sz="1900" dirty="0"/>
              <a:t>*</a:t>
            </a:r>
            <a:r>
              <a:rPr lang="en-US" altLang="zh-CN" sz="1900" dirty="0"/>
              <a:t>n/p+1..i</a:t>
            </a:r>
            <a:r>
              <a:rPr lang="zh-CN" altLang="en-US" sz="1900" dirty="0"/>
              <a:t>*</a:t>
            </a:r>
            <a:r>
              <a:rPr lang="en-US" altLang="zh-CN" sz="1900" dirty="0"/>
              <a:t>n/p]</a:t>
            </a:r>
            <a:r>
              <a:rPr lang="zh-CN" altLang="en-US" sz="1900" dirty="0"/>
              <a:t>划分成</a:t>
            </a:r>
            <a:r>
              <a:rPr lang="en-US" altLang="zh-CN" sz="1900" dirty="0"/>
              <a:t>p</a:t>
            </a:r>
            <a:r>
              <a:rPr lang="zh-CN" altLang="en-US" sz="1900" dirty="0"/>
              <a:t>段</a:t>
            </a:r>
          </a:p>
          <a:p>
            <a:pPr eaLnBrk="1" hangingPunct="1">
              <a:lnSpc>
                <a:spcPct val="90000"/>
              </a:lnSpc>
              <a:buFont typeface="Wingdings" pitchFamily="2" charset="2"/>
              <a:buNone/>
            </a:pPr>
            <a:r>
              <a:rPr lang="en-US" altLang="zh-CN" sz="1900" dirty="0"/>
              <a:t>        (7)</a:t>
            </a:r>
            <a:r>
              <a:rPr lang="zh-CN" altLang="en-US" sz="1900" dirty="0"/>
              <a:t>全局交换：各处理器将其有序段按段号交换到对应的处理器中</a:t>
            </a:r>
          </a:p>
          <a:p>
            <a:pPr eaLnBrk="1" hangingPunct="1">
              <a:lnSpc>
                <a:spcPct val="90000"/>
              </a:lnSpc>
              <a:buFont typeface="Wingdings" pitchFamily="2" charset="2"/>
              <a:buNone/>
            </a:pPr>
            <a:r>
              <a:rPr lang="en-US" altLang="zh-CN" sz="1900" dirty="0"/>
              <a:t>        (8)</a:t>
            </a:r>
            <a:r>
              <a:rPr lang="zh-CN" altLang="en-US" sz="1900" dirty="0"/>
              <a:t>归并排序：各处理器对接收到的元素进行归并排序</a:t>
            </a:r>
          </a:p>
          <a:p>
            <a:pPr eaLnBrk="1" hangingPunct="1">
              <a:lnSpc>
                <a:spcPct val="90000"/>
              </a:lnSpc>
              <a:buFont typeface="Wingdings" pitchFamily="2" charset="2"/>
              <a:buNone/>
            </a:pPr>
            <a:r>
              <a:rPr lang="en-US" altLang="zh-CN" sz="1900" dirty="0"/>
              <a:t>     end.</a:t>
            </a:r>
          </a:p>
        </p:txBody>
      </p:sp>
    </p:spTree>
    <p:extLst>
      <p:ext uri="{BB962C8B-B14F-4D97-AF65-F5344CB8AC3E}">
        <p14:creationId xmlns:p14="http://schemas.microsoft.com/office/powerpoint/2010/main" val="12860058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日期占位符 1">
            <a:extLst>
              <a:ext uri="{FF2B5EF4-FFF2-40B4-BE49-F238E27FC236}">
                <a16:creationId xmlns:a16="http://schemas.microsoft.com/office/drawing/2014/main" id="{6C3BF59D-3AF3-1A61-5EBD-39D8D4C20672}"/>
              </a:ext>
            </a:extLst>
          </p:cNvPr>
          <p:cNvSpPr>
            <a:spLocks noGrp="1"/>
          </p:cNvSpPr>
          <p:nvPr>
            <p:ph type="dt" sz="quarter" idx="4294967295"/>
          </p:nvPr>
        </p:nvSpPr>
        <p:spPr bwMode="auto">
          <a:xfrm>
            <a:off x="228600" y="6030913"/>
            <a:ext cx="1905000" cy="422275"/>
          </a:xfrm>
          <a:prstGeom prst="rect">
            <a:avLst/>
          </a:prstGeom>
        </p:spPr>
        <p:txBody>
          <a:bodyPr wrap="none" lIns="84992" tIns="42496" rIns="84992" bIns="42496" anchor="ctr"/>
          <a:lstStyle/>
          <a:p>
            <a:pPr eaLnBrk="0" hangingPunct="0">
              <a:spcBef>
                <a:spcPct val="0"/>
              </a:spcBef>
              <a:buFontTx/>
              <a:buNone/>
              <a:defRPr/>
            </a:pPr>
            <a:fld id="{F93CEAE3-8D5C-4B7D-A6D7-E5AFFAEB71CF}" type="datetime1">
              <a:rPr lang="zh-CN" altLang="en-US" sz="1110">
                <a:solidFill>
                  <a:schemeClr val="tx1"/>
                </a:solidFill>
                <a:latin typeface="Arial" panose="020B0604020202020204" pitchFamily="34" charset="0"/>
                <a:ea typeface="+mn-ea"/>
              </a:rPr>
              <a:pPr eaLnBrk="0" hangingPunct="0">
                <a:spcBef>
                  <a:spcPct val="0"/>
                </a:spcBef>
                <a:buFontTx/>
                <a:buNone/>
                <a:defRPr/>
              </a:pPr>
              <a:t>2023/3/23</a:t>
            </a:fld>
            <a:endParaRPr lang="en-US" altLang="ko-KR" sz="1110">
              <a:solidFill>
                <a:schemeClr val="tx1"/>
              </a:solidFill>
              <a:latin typeface="Arial" panose="020B0604020202020204" pitchFamily="34" charset="0"/>
              <a:ea typeface="+mn-ea"/>
            </a:endParaRPr>
          </a:p>
        </p:txBody>
      </p:sp>
      <p:grpSp>
        <p:nvGrpSpPr>
          <p:cNvPr id="36866" name="Group 2">
            <a:extLst>
              <a:ext uri="{FF2B5EF4-FFF2-40B4-BE49-F238E27FC236}">
                <a16:creationId xmlns:a16="http://schemas.microsoft.com/office/drawing/2014/main" id="{0CAC6244-B8FF-A88F-3A0C-F3EB90615D44}"/>
              </a:ext>
            </a:extLst>
          </p:cNvPr>
          <p:cNvGrpSpPr>
            <a:grpSpLocks/>
          </p:cNvGrpSpPr>
          <p:nvPr/>
        </p:nvGrpSpPr>
        <p:grpSpPr bwMode="auto">
          <a:xfrm>
            <a:off x="2057400" y="2373313"/>
            <a:ext cx="4114800" cy="3025775"/>
            <a:chOff x="1296" y="1440"/>
            <a:chExt cx="2592" cy="2064"/>
          </a:xfrm>
        </p:grpSpPr>
        <p:sp>
          <p:nvSpPr>
            <p:cNvPr id="32774" name="Oval 3">
              <a:extLst>
                <a:ext uri="{FF2B5EF4-FFF2-40B4-BE49-F238E27FC236}">
                  <a16:creationId xmlns:a16="http://schemas.microsoft.com/office/drawing/2014/main" id="{F07C84BA-C8C8-D3FA-8399-51C7864D75C2}"/>
                </a:ext>
              </a:extLst>
            </p:cNvPr>
            <p:cNvSpPr/>
            <p:nvPr/>
          </p:nvSpPr>
          <p:spPr>
            <a:xfrm>
              <a:off x="129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a:t>
              </a:r>
            </a:p>
          </p:txBody>
        </p:sp>
        <p:sp>
          <p:nvSpPr>
            <p:cNvPr id="32775" name="Oval 4">
              <a:extLst>
                <a:ext uri="{FF2B5EF4-FFF2-40B4-BE49-F238E27FC236}">
                  <a16:creationId xmlns:a16="http://schemas.microsoft.com/office/drawing/2014/main" id="{A7EA65D3-6810-2EF8-A801-8A4578EFCF86}"/>
                </a:ext>
              </a:extLst>
            </p:cNvPr>
            <p:cNvSpPr/>
            <p:nvPr/>
          </p:nvSpPr>
          <p:spPr>
            <a:xfrm>
              <a:off x="201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2776" name="Oval 5">
              <a:extLst>
                <a:ext uri="{FF2B5EF4-FFF2-40B4-BE49-F238E27FC236}">
                  <a16:creationId xmlns:a16="http://schemas.microsoft.com/office/drawing/2014/main" id="{C12CCD4E-2E15-20DE-0F0B-6F1EBF5AC8EA}"/>
                </a:ext>
              </a:extLst>
            </p:cNvPr>
            <p:cNvSpPr/>
            <p:nvPr/>
          </p:nvSpPr>
          <p:spPr>
            <a:xfrm>
              <a:off x="273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2777" name="Oval 6">
              <a:extLst>
                <a:ext uri="{FF2B5EF4-FFF2-40B4-BE49-F238E27FC236}">
                  <a16:creationId xmlns:a16="http://schemas.microsoft.com/office/drawing/2014/main" id="{42E1D79D-C965-BDF4-60A0-85D6C0EF96F2}"/>
                </a:ext>
              </a:extLst>
            </p:cNvPr>
            <p:cNvSpPr/>
            <p:nvPr/>
          </p:nvSpPr>
          <p:spPr>
            <a:xfrm>
              <a:off x="345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7</a:t>
              </a:r>
            </a:p>
          </p:txBody>
        </p:sp>
        <p:sp>
          <p:nvSpPr>
            <p:cNvPr id="32778" name="Oval 7">
              <a:extLst>
                <a:ext uri="{FF2B5EF4-FFF2-40B4-BE49-F238E27FC236}">
                  <a16:creationId xmlns:a16="http://schemas.microsoft.com/office/drawing/2014/main" id="{32C111F0-4D1C-7763-8C35-DB8816EA1349}"/>
                </a:ext>
              </a:extLst>
            </p:cNvPr>
            <p:cNvSpPr/>
            <p:nvPr/>
          </p:nvSpPr>
          <p:spPr>
            <a:xfrm>
              <a:off x="1680"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sp>
          <p:nvSpPr>
            <p:cNvPr id="32779" name="Oval 8">
              <a:extLst>
                <a:ext uri="{FF2B5EF4-FFF2-40B4-BE49-F238E27FC236}">
                  <a16:creationId xmlns:a16="http://schemas.microsoft.com/office/drawing/2014/main" id="{1CD9EAC7-7D4E-9233-FC61-508D16535A3B}"/>
                </a:ext>
              </a:extLst>
            </p:cNvPr>
            <p:cNvSpPr/>
            <p:nvPr/>
          </p:nvSpPr>
          <p:spPr>
            <a:xfrm>
              <a:off x="3072"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sp>
          <p:nvSpPr>
            <p:cNvPr id="32780" name="Oval 9">
              <a:extLst>
                <a:ext uri="{FF2B5EF4-FFF2-40B4-BE49-F238E27FC236}">
                  <a16:creationId xmlns:a16="http://schemas.microsoft.com/office/drawing/2014/main" id="{6C7C7576-516C-7DB2-6CE7-806C3A6E6515}"/>
                </a:ext>
              </a:extLst>
            </p:cNvPr>
            <p:cNvSpPr/>
            <p:nvPr/>
          </p:nvSpPr>
          <p:spPr>
            <a:xfrm>
              <a:off x="2352" y="1440"/>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cxnSp>
          <p:nvCxnSpPr>
            <p:cNvPr id="36874" name="AutoShape 10">
              <a:extLst>
                <a:ext uri="{FF2B5EF4-FFF2-40B4-BE49-F238E27FC236}">
                  <a16:creationId xmlns:a16="http://schemas.microsoft.com/office/drawing/2014/main" id="{436F2812-42C0-2CF6-DE06-DBB47039D74F}"/>
                </a:ext>
              </a:extLst>
            </p:cNvPr>
            <p:cNvCxnSpPr>
              <a:cxnSpLocks noChangeShapeType="1"/>
              <a:stCxn id="32778" idx="7"/>
              <a:endCxn id="32780" idx="3"/>
            </p:cNvCxnSpPr>
            <p:nvPr/>
          </p:nvCxnSpPr>
          <p:spPr bwMode="auto">
            <a:xfrm flipV="1">
              <a:off x="2049" y="1821"/>
              <a:ext cx="366" cy="534"/>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6875" name="AutoShape 11">
              <a:extLst>
                <a:ext uri="{FF2B5EF4-FFF2-40B4-BE49-F238E27FC236}">
                  <a16:creationId xmlns:a16="http://schemas.microsoft.com/office/drawing/2014/main" id="{4D75F69E-C1B9-D39A-29E7-E53690AB8211}"/>
                </a:ext>
              </a:extLst>
            </p:cNvPr>
            <p:cNvCxnSpPr>
              <a:cxnSpLocks noChangeShapeType="1"/>
              <a:stCxn id="32774" idx="0"/>
              <a:endCxn id="32778" idx="3"/>
            </p:cNvCxnSpPr>
            <p:nvPr/>
          </p:nvCxnSpPr>
          <p:spPr bwMode="auto">
            <a:xfrm flipV="1">
              <a:off x="1512"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6876" name="AutoShape 12">
              <a:extLst>
                <a:ext uri="{FF2B5EF4-FFF2-40B4-BE49-F238E27FC236}">
                  <a16:creationId xmlns:a16="http://schemas.microsoft.com/office/drawing/2014/main" id="{113BFB93-513F-4935-AC99-3F0ED759356A}"/>
                </a:ext>
              </a:extLst>
            </p:cNvPr>
            <p:cNvCxnSpPr>
              <a:cxnSpLocks noChangeShapeType="1"/>
              <a:stCxn id="32776" idx="0"/>
              <a:endCxn id="32779" idx="3"/>
            </p:cNvCxnSpPr>
            <p:nvPr/>
          </p:nvCxnSpPr>
          <p:spPr bwMode="auto">
            <a:xfrm flipV="1">
              <a:off x="2952" y="2685"/>
              <a:ext cx="183"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6877" name="AutoShape 13">
              <a:extLst>
                <a:ext uri="{FF2B5EF4-FFF2-40B4-BE49-F238E27FC236}">
                  <a16:creationId xmlns:a16="http://schemas.microsoft.com/office/drawing/2014/main" id="{AA16C47C-36B0-C186-0DC8-C3EF3CB39929}"/>
                </a:ext>
              </a:extLst>
            </p:cNvPr>
            <p:cNvCxnSpPr>
              <a:cxnSpLocks noChangeShapeType="1"/>
              <a:stCxn id="32777" idx="0"/>
              <a:endCxn id="32779" idx="5"/>
            </p:cNvCxnSpPr>
            <p:nvPr/>
          </p:nvCxnSpPr>
          <p:spPr bwMode="auto">
            <a:xfrm flipH="1" flipV="1">
              <a:off x="3441"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6878" name="AutoShape 14">
              <a:extLst>
                <a:ext uri="{FF2B5EF4-FFF2-40B4-BE49-F238E27FC236}">
                  <a16:creationId xmlns:a16="http://schemas.microsoft.com/office/drawing/2014/main" id="{65857C23-D794-6AB8-D2EA-382861DF4A39}"/>
                </a:ext>
              </a:extLst>
            </p:cNvPr>
            <p:cNvCxnSpPr>
              <a:cxnSpLocks noChangeShapeType="1"/>
              <a:stCxn id="32779" idx="1"/>
              <a:endCxn id="32780" idx="5"/>
            </p:cNvCxnSpPr>
            <p:nvPr/>
          </p:nvCxnSpPr>
          <p:spPr bwMode="auto">
            <a:xfrm flipH="1" flipV="1">
              <a:off x="2721" y="1821"/>
              <a:ext cx="414" cy="534"/>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6879" name="AutoShape 15">
              <a:extLst>
                <a:ext uri="{FF2B5EF4-FFF2-40B4-BE49-F238E27FC236}">
                  <a16:creationId xmlns:a16="http://schemas.microsoft.com/office/drawing/2014/main" id="{9D9C8FC9-1CE8-34EA-3FEA-81052C1EF8F0}"/>
                </a:ext>
              </a:extLst>
            </p:cNvPr>
            <p:cNvCxnSpPr>
              <a:cxnSpLocks noChangeShapeType="1"/>
              <a:stCxn id="32778" idx="5"/>
              <a:endCxn id="32775" idx="0"/>
            </p:cNvCxnSpPr>
            <p:nvPr/>
          </p:nvCxnSpPr>
          <p:spPr bwMode="auto">
            <a:xfrm>
              <a:off x="2049" y="2685"/>
              <a:ext cx="183"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6880" name="AutoShape 16">
              <a:extLst>
                <a:ext uri="{FF2B5EF4-FFF2-40B4-BE49-F238E27FC236}">
                  <a16:creationId xmlns:a16="http://schemas.microsoft.com/office/drawing/2014/main" id="{1A12A3F0-9B0F-5D41-48A7-32D47E5F375C}"/>
                </a:ext>
              </a:extLst>
            </p:cNvPr>
            <p:cNvCxnSpPr>
              <a:cxnSpLocks noChangeShapeType="1"/>
              <a:stCxn id="32779" idx="5"/>
              <a:endCxn id="32777" idx="0"/>
            </p:cNvCxnSpPr>
            <p:nvPr/>
          </p:nvCxnSpPr>
          <p:spPr bwMode="auto">
            <a:xfrm>
              <a:off x="3441" y="2685"/>
              <a:ext cx="231"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grpSp>
      <p:sp>
        <p:nvSpPr>
          <p:cNvPr id="32773" name="Rectangle 18">
            <a:extLst>
              <a:ext uri="{FF2B5EF4-FFF2-40B4-BE49-F238E27FC236}">
                <a16:creationId xmlns:a16="http://schemas.microsoft.com/office/drawing/2014/main" id="{9326EBCB-77EB-C5B0-78B5-8F35481911F5}"/>
              </a:ext>
            </a:extLst>
          </p:cNvPr>
          <p:cNvSpPr/>
          <p:nvPr/>
        </p:nvSpPr>
        <p:spPr>
          <a:xfrm>
            <a:off x="252413" y="1111250"/>
            <a:ext cx="8229600" cy="1054100"/>
          </a:xfrm>
          <a:prstGeom prst="rect">
            <a:avLst/>
          </a:prstGeom>
          <a:noFill/>
          <a:ln w="9525">
            <a:noFill/>
          </a:ln>
        </p:spPr>
        <p:txBody>
          <a:bodyPr anchor="ctr"/>
          <a:lstStyle/>
          <a:p>
            <a:r>
              <a:rPr lang="en-US" altLang="zh-CN" sz="4060" noProof="1">
                <a:solidFill>
                  <a:schemeClr val="tx2"/>
                </a:solidFill>
                <a:latin typeface="Arial" panose="020B0604020202020204" pitchFamily="34" charset="0"/>
              </a:rPr>
              <a:t>Prefix Sums on a Tree: More</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日期占位符 1">
            <a:extLst>
              <a:ext uri="{FF2B5EF4-FFF2-40B4-BE49-F238E27FC236}">
                <a16:creationId xmlns:a16="http://schemas.microsoft.com/office/drawing/2014/main" id="{06F14812-B2B5-90F1-C265-8CC1AAC8375E}"/>
              </a:ext>
            </a:extLst>
          </p:cNvPr>
          <p:cNvSpPr>
            <a:spLocks noGrp="1"/>
          </p:cNvSpPr>
          <p:nvPr>
            <p:ph type="dt" sz="quarter" idx="4294967295"/>
          </p:nvPr>
        </p:nvSpPr>
        <p:spPr bwMode="auto">
          <a:xfrm>
            <a:off x="228600" y="6030913"/>
            <a:ext cx="1905000" cy="422275"/>
          </a:xfrm>
          <a:prstGeom prst="rect">
            <a:avLst/>
          </a:prstGeom>
        </p:spPr>
        <p:txBody>
          <a:bodyPr wrap="none" lIns="84992" tIns="42496" rIns="84992" bIns="42496" anchor="ctr"/>
          <a:lstStyle/>
          <a:p>
            <a:pPr eaLnBrk="0" hangingPunct="0">
              <a:spcBef>
                <a:spcPct val="0"/>
              </a:spcBef>
              <a:buFontTx/>
              <a:buNone/>
              <a:defRPr/>
            </a:pPr>
            <a:fld id="{918855C7-26E7-4C50-A247-F4D89894DCEB}" type="datetime1">
              <a:rPr lang="zh-CN" altLang="en-US" sz="1110">
                <a:solidFill>
                  <a:schemeClr val="tx1"/>
                </a:solidFill>
                <a:latin typeface="Arial" panose="020B0604020202020204" pitchFamily="34" charset="0"/>
                <a:ea typeface="+mn-ea"/>
              </a:rPr>
              <a:pPr eaLnBrk="0" hangingPunct="0">
                <a:spcBef>
                  <a:spcPct val="0"/>
                </a:spcBef>
                <a:buFontTx/>
                <a:buNone/>
                <a:defRPr/>
              </a:pPr>
              <a:t>2023/3/23</a:t>
            </a:fld>
            <a:endParaRPr lang="en-US" altLang="ko-KR" sz="1110">
              <a:solidFill>
                <a:schemeClr val="tx1"/>
              </a:solidFill>
              <a:latin typeface="Arial" panose="020B0604020202020204" pitchFamily="34" charset="0"/>
              <a:ea typeface="+mn-ea"/>
            </a:endParaRPr>
          </a:p>
        </p:txBody>
      </p:sp>
      <p:grpSp>
        <p:nvGrpSpPr>
          <p:cNvPr id="37890" name="Group 2">
            <a:extLst>
              <a:ext uri="{FF2B5EF4-FFF2-40B4-BE49-F238E27FC236}">
                <a16:creationId xmlns:a16="http://schemas.microsoft.com/office/drawing/2014/main" id="{D22B21EE-CCE6-18E5-FB26-9FE1F944A397}"/>
              </a:ext>
            </a:extLst>
          </p:cNvPr>
          <p:cNvGrpSpPr>
            <a:grpSpLocks/>
          </p:cNvGrpSpPr>
          <p:nvPr/>
        </p:nvGrpSpPr>
        <p:grpSpPr bwMode="auto">
          <a:xfrm>
            <a:off x="2057400" y="2373313"/>
            <a:ext cx="4114800" cy="3025775"/>
            <a:chOff x="1296" y="1440"/>
            <a:chExt cx="2592" cy="2064"/>
          </a:xfrm>
        </p:grpSpPr>
        <p:sp>
          <p:nvSpPr>
            <p:cNvPr id="33798" name="Oval 3">
              <a:extLst>
                <a:ext uri="{FF2B5EF4-FFF2-40B4-BE49-F238E27FC236}">
                  <a16:creationId xmlns:a16="http://schemas.microsoft.com/office/drawing/2014/main" id="{37B90311-8C6C-A19F-F615-F3ED9C8CCFD5}"/>
                </a:ext>
              </a:extLst>
            </p:cNvPr>
            <p:cNvSpPr/>
            <p:nvPr/>
          </p:nvSpPr>
          <p:spPr>
            <a:xfrm>
              <a:off x="129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a:t>
              </a:r>
            </a:p>
          </p:txBody>
        </p:sp>
        <p:sp>
          <p:nvSpPr>
            <p:cNvPr id="33799" name="Oval 4">
              <a:extLst>
                <a:ext uri="{FF2B5EF4-FFF2-40B4-BE49-F238E27FC236}">
                  <a16:creationId xmlns:a16="http://schemas.microsoft.com/office/drawing/2014/main" id="{31C3823D-E510-6312-00DD-D269DAEB5C6A}"/>
                </a:ext>
              </a:extLst>
            </p:cNvPr>
            <p:cNvSpPr/>
            <p:nvPr/>
          </p:nvSpPr>
          <p:spPr>
            <a:xfrm>
              <a:off x="201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3800" name="Oval 5">
              <a:extLst>
                <a:ext uri="{FF2B5EF4-FFF2-40B4-BE49-F238E27FC236}">
                  <a16:creationId xmlns:a16="http://schemas.microsoft.com/office/drawing/2014/main" id="{F7CEC6C8-7615-3177-DD34-4037DFD80593}"/>
                </a:ext>
              </a:extLst>
            </p:cNvPr>
            <p:cNvSpPr/>
            <p:nvPr/>
          </p:nvSpPr>
          <p:spPr>
            <a:xfrm>
              <a:off x="273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3801" name="Oval 6">
              <a:extLst>
                <a:ext uri="{FF2B5EF4-FFF2-40B4-BE49-F238E27FC236}">
                  <a16:creationId xmlns:a16="http://schemas.microsoft.com/office/drawing/2014/main" id="{A157E84C-D628-B25B-6AEF-F6CA62051990}"/>
                </a:ext>
              </a:extLst>
            </p:cNvPr>
            <p:cNvSpPr/>
            <p:nvPr/>
          </p:nvSpPr>
          <p:spPr>
            <a:xfrm>
              <a:off x="345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7</a:t>
              </a:r>
            </a:p>
          </p:txBody>
        </p:sp>
        <p:sp>
          <p:nvSpPr>
            <p:cNvPr id="33802" name="Oval 7">
              <a:extLst>
                <a:ext uri="{FF2B5EF4-FFF2-40B4-BE49-F238E27FC236}">
                  <a16:creationId xmlns:a16="http://schemas.microsoft.com/office/drawing/2014/main" id="{51A7DB26-A82E-C4AF-50E3-6FAF978C26E3}"/>
                </a:ext>
              </a:extLst>
            </p:cNvPr>
            <p:cNvSpPr/>
            <p:nvPr/>
          </p:nvSpPr>
          <p:spPr>
            <a:xfrm>
              <a:off x="1680"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sp>
          <p:nvSpPr>
            <p:cNvPr id="33803" name="Oval 8">
              <a:extLst>
                <a:ext uri="{FF2B5EF4-FFF2-40B4-BE49-F238E27FC236}">
                  <a16:creationId xmlns:a16="http://schemas.microsoft.com/office/drawing/2014/main" id="{3378315C-9FB6-07A6-C073-F2CCE79E50D4}"/>
                </a:ext>
              </a:extLst>
            </p:cNvPr>
            <p:cNvSpPr/>
            <p:nvPr/>
          </p:nvSpPr>
          <p:spPr>
            <a:xfrm>
              <a:off x="3072"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sp>
          <p:nvSpPr>
            <p:cNvPr id="33804" name="Oval 9">
              <a:extLst>
                <a:ext uri="{FF2B5EF4-FFF2-40B4-BE49-F238E27FC236}">
                  <a16:creationId xmlns:a16="http://schemas.microsoft.com/office/drawing/2014/main" id="{83012097-1070-39C9-911C-B92A7416460D}"/>
                </a:ext>
              </a:extLst>
            </p:cNvPr>
            <p:cNvSpPr/>
            <p:nvPr/>
          </p:nvSpPr>
          <p:spPr>
            <a:xfrm>
              <a:off x="2352" y="1440"/>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cxnSp>
          <p:nvCxnSpPr>
            <p:cNvPr id="37898" name="AutoShape 10">
              <a:extLst>
                <a:ext uri="{FF2B5EF4-FFF2-40B4-BE49-F238E27FC236}">
                  <a16:creationId xmlns:a16="http://schemas.microsoft.com/office/drawing/2014/main" id="{A7525108-6657-4188-A664-636DDF78159E}"/>
                </a:ext>
              </a:extLst>
            </p:cNvPr>
            <p:cNvCxnSpPr>
              <a:cxnSpLocks noChangeShapeType="1"/>
              <a:stCxn id="33798" idx="0"/>
              <a:endCxn id="33802" idx="3"/>
            </p:cNvCxnSpPr>
            <p:nvPr/>
          </p:nvCxnSpPr>
          <p:spPr bwMode="auto">
            <a:xfrm flipV="1">
              <a:off x="1512"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7899" name="AutoShape 11">
              <a:extLst>
                <a:ext uri="{FF2B5EF4-FFF2-40B4-BE49-F238E27FC236}">
                  <a16:creationId xmlns:a16="http://schemas.microsoft.com/office/drawing/2014/main" id="{A2B2D502-BA13-CDB4-57CE-BA64F01BE880}"/>
                </a:ext>
              </a:extLst>
            </p:cNvPr>
            <p:cNvCxnSpPr>
              <a:cxnSpLocks noChangeShapeType="1"/>
              <a:stCxn id="33800" idx="0"/>
              <a:endCxn id="33803" idx="3"/>
            </p:cNvCxnSpPr>
            <p:nvPr/>
          </p:nvCxnSpPr>
          <p:spPr bwMode="auto">
            <a:xfrm flipV="1">
              <a:off x="2952" y="2685"/>
              <a:ext cx="183"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7900" name="AutoShape 12">
              <a:extLst>
                <a:ext uri="{FF2B5EF4-FFF2-40B4-BE49-F238E27FC236}">
                  <a16:creationId xmlns:a16="http://schemas.microsoft.com/office/drawing/2014/main" id="{A28255C5-C131-537F-B452-DEECD54091D5}"/>
                </a:ext>
              </a:extLst>
            </p:cNvPr>
            <p:cNvCxnSpPr>
              <a:cxnSpLocks noChangeShapeType="1"/>
              <a:stCxn id="33801" idx="0"/>
              <a:endCxn id="33803" idx="5"/>
            </p:cNvCxnSpPr>
            <p:nvPr/>
          </p:nvCxnSpPr>
          <p:spPr bwMode="auto">
            <a:xfrm flipH="1" flipV="1">
              <a:off x="3441"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7901" name="AutoShape 13">
              <a:extLst>
                <a:ext uri="{FF2B5EF4-FFF2-40B4-BE49-F238E27FC236}">
                  <a16:creationId xmlns:a16="http://schemas.microsoft.com/office/drawing/2014/main" id="{F0EAF049-1C14-A124-2576-CD278F2EC3E5}"/>
                </a:ext>
              </a:extLst>
            </p:cNvPr>
            <p:cNvCxnSpPr>
              <a:cxnSpLocks noChangeShapeType="1"/>
              <a:stCxn id="33802" idx="5"/>
              <a:endCxn id="33799" idx="0"/>
            </p:cNvCxnSpPr>
            <p:nvPr/>
          </p:nvCxnSpPr>
          <p:spPr bwMode="auto">
            <a:xfrm>
              <a:off x="2049" y="2685"/>
              <a:ext cx="183"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7902" name="AutoShape 14">
              <a:extLst>
                <a:ext uri="{FF2B5EF4-FFF2-40B4-BE49-F238E27FC236}">
                  <a16:creationId xmlns:a16="http://schemas.microsoft.com/office/drawing/2014/main" id="{6618FA44-0AE1-7C34-5459-8D76C1A9777A}"/>
                </a:ext>
              </a:extLst>
            </p:cNvPr>
            <p:cNvCxnSpPr>
              <a:cxnSpLocks noChangeShapeType="1"/>
              <a:stCxn id="33802" idx="7"/>
              <a:endCxn id="33804" idx="3"/>
            </p:cNvCxnSpPr>
            <p:nvPr/>
          </p:nvCxnSpPr>
          <p:spPr bwMode="auto">
            <a:xfrm flipV="1">
              <a:off x="2049" y="1821"/>
              <a:ext cx="366" cy="534"/>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7903" name="AutoShape 15">
              <a:extLst>
                <a:ext uri="{FF2B5EF4-FFF2-40B4-BE49-F238E27FC236}">
                  <a16:creationId xmlns:a16="http://schemas.microsoft.com/office/drawing/2014/main" id="{CEA0FB86-EE88-F488-46A8-7466ABE836CC}"/>
                </a:ext>
              </a:extLst>
            </p:cNvPr>
            <p:cNvCxnSpPr>
              <a:cxnSpLocks noChangeShapeType="1"/>
              <a:stCxn id="33804" idx="5"/>
              <a:endCxn id="33803" idx="1"/>
            </p:cNvCxnSpPr>
            <p:nvPr/>
          </p:nvCxnSpPr>
          <p:spPr bwMode="auto">
            <a:xfrm>
              <a:off x="2721" y="1821"/>
              <a:ext cx="414" cy="534"/>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sp>
          <p:nvSpPr>
            <p:cNvPr id="33811" name="Text Box 16">
              <a:extLst>
                <a:ext uri="{FF2B5EF4-FFF2-40B4-BE49-F238E27FC236}">
                  <a16:creationId xmlns:a16="http://schemas.microsoft.com/office/drawing/2014/main" id="{4D396287-0F10-8356-9639-6E6744AF5BFF}"/>
                </a:ext>
              </a:extLst>
            </p:cNvPr>
            <p:cNvSpPr txBox="1"/>
            <p:nvPr/>
          </p:nvSpPr>
          <p:spPr>
            <a:xfrm>
              <a:off x="2974" y="1895"/>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3</a:t>
              </a:r>
            </a:p>
          </p:txBody>
        </p:sp>
      </p:grpSp>
      <p:sp>
        <p:nvSpPr>
          <p:cNvPr id="33797" name="Rectangle 18">
            <a:extLst>
              <a:ext uri="{FF2B5EF4-FFF2-40B4-BE49-F238E27FC236}">
                <a16:creationId xmlns:a16="http://schemas.microsoft.com/office/drawing/2014/main" id="{A8A006B9-E348-2358-C327-BBBE203E582B}"/>
              </a:ext>
            </a:extLst>
          </p:cNvPr>
          <p:cNvSpPr/>
          <p:nvPr/>
        </p:nvSpPr>
        <p:spPr>
          <a:xfrm>
            <a:off x="252413" y="1111250"/>
            <a:ext cx="8229600" cy="1054100"/>
          </a:xfrm>
          <a:prstGeom prst="rect">
            <a:avLst/>
          </a:prstGeom>
          <a:noFill/>
          <a:ln w="9525">
            <a:noFill/>
          </a:ln>
        </p:spPr>
        <p:txBody>
          <a:bodyPr anchor="ctr"/>
          <a:lstStyle/>
          <a:p>
            <a:r>
              <a:rPr lang="en-US" altLang="zh-CN" sz="4060" noProof="1">
                <a:solidFill>
                  <a:schemeClr val="tx2"/>
                </a:solidFill>
                <a:latin typeface="Arial" panose="020B0604020202020204" pitchFamily="34" charset="0"/>
              </a:rPr>
              <a:t>Prefix Sums on a Tree: More</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日期占位符 1">
            <a:extLst>
              <a:ext uri="{FF2B5EF4-FFF2-40B4-BE49-F238E27FC236}">
                <a16:creationId xmlns:a16="http://schemas.microsoft.com/office/drawing/2014/main" id="{968665A8-84C3-5BB6-AD3E-86D114E92B10}"/>
              </a:ext>
            </a:extLst>
          </p:cNvPr>
          <p:cNvSpPr>
            <a:spLocks noGrp="1"/>
          </p:cNvSpPr>
          <p:nvPr>
            <p:ph type="dt" sz="quarter" idx="4294967295"/>
          </p:nvPr>
        </p:nvSpPr>
        <p:spPr bwMode="auto">
          <a:xfrm>
            <a:off x="228600" y="6030913"/>
            <a:ext cx="1905000" cy="422275"/>
          </a:xfrm>
          <a:prstGeom prst="rect">
            <a:avLst/>
          </a:prstGeom>
        </p:spPr>
        <p:txBody>
          <a:bodyPr wrap="none" lIns="84992" tIns="42496" rIns="84992" bIns="42496" anchor="ctr"/>
          <a:lstStyle/>
          <a:p>
            <a:pPr eaLnBrk="0" hangingPunct="0">
              <a:spcBef>
                <a:spcPct val="0"/>
              </a:spcBef>
              <a:buFontTx/>
              <a:buNone/>
              <a:defRPr/>
            </a:pPr>
            <a:fld id="{610FBCCD-80FF-4EF1-B66A-E3764414940B}" type="datetime1">
              <a:rPr lang="zh-CN" altLang="en-US" sz="1110">
                <a:solidFill>
                  <a:schemeClr val="tx1"/>
                </a:solidFill>
                <a:latin typeface="Arial" panose="020B0604020202020204" pitchFamily="34" charset="0"/>
                <a:ea typeface="+mn-ea"/>
              </a:rPr>
              <a:pPr eaLnBrk="0" hangingPunct="0">
                <a:spcBef>
                  <a:spcPct val="0"/>
                </a:spcBef>
                <a:buFontTx/>
                <a:buNone/>
                <a:defRPr/>
              </a:pPr>
              <a:t>2023/3/23</a:t>
            </a:fld>
            <a:endParaRPr lang="en-US" altLang="ko-KR" sz="1110">
              <a:solidFill>
                <a:schemeClr val="tx1"/>
              </a:solidFill>
              <a:latin typeface="Arial" panose="020B0604020202020204" pitchFamily="34" charset="0"/>
              <a:ea typeface="+mn-ea"/>
            </a:endParaRPr>
          </a:p>
        </p:txBody>
      </p:sp>
      <p:grpSp>
        <p:nvGrpSpPr>
          <p:cNvPr id="38914" name="Group 2">
            <a:extLst>
              <a:ext uri="{FF2B5EF4-FFF2-40B4-BE49-F238E27FC236}">
                <a16:creationId xmlns:a16="http://schemas.microsoft.com/office/drawing/2014/main" id="{5433BFFA-B725-EDE6-5D34-051394501D2F}"/>
              </a:ext>
            </a:extLst>
          </p:cNvPr>
          <p:cNvGrpSpPr>
            <a:grpSpLocks/>
          </p:cNvGrpSpPr>
          <p:nvPr/>
        </p:nvGrpSpPr>
        <p:grpSpPr bwMode="auto">
          <a:xfrm>
            <a:off x="2057400" y="2373313"/>
            <a:ext cx="4114800" cy="3025775"/>
            <a:chOff x="1296" y="1440"/>
            <a:chExt cx="2592" cy="2064"/>
          </a:xfrm>
        </p:grpSpPr>
        <p:sp>
          <p:nvSpPr>
            <p:cNvPr id="34822" name="Oval 3">
              <a:extLst>
                <a:ext uri="{FF2B5EF4-FFF2-40B4-BE49-F238E27FC236}">
                  <a16:creationId xmlns:a16="http://schemas.microsoft.com/office/drawing/2014/main" id="{3AC0AA0C-6B95-7DFC-5E15-1DA38A03ABCF}"/>
                </a:ext>
              </a:extLst>
            </p:cNvPr>
            <p:cNvSpPr/>
            <p:nvPr/>
          </p:nvSpPr>
          <p:spPr>
            <a:xfrm>
              <a:off x="129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a:t>
              </a:r>
            </a:p>
          </p:txBody>
        </p:sp>
        <p:sp>
          <p:nvSpPr>
            <p:cNvPr id="34823" name="Oval 4">
              <a:extLst>
                <a:ext uri="{FF2B5EF4-FFF2-40B4-BE49-F238E27FC236}">
                  <a16:creationId xmlns:a16="http://schemas.microsoft.com/office/drawing/2014/main" id="{81FF1141-837A-13D4-617A-1DE93B3131BE}"/>
                </a:ext>
              </a:extLst>
            </p:cNvPr>
            <p:cNvSpPr/>
            <p:nvPr/>
          </p:nvSpPr>
          <p:spPr>
            <a:xfrm>
              <a:off x="201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4824" name="Oval 5">
              <a:extLst>
                <a:ext uri="{FF2B5EF4-FFF2-40B4-BE49-F238E27FC236}">
                  <a16:creationId xmlns:a16="http://schemas.microsoft.com/office/drawing/2014/main" id="{F4FC0C19-D02B-7313-86E3-0B9A4E1B42C5}"/>
                </a:ext>
              </a:extLst>
            </p:cNvPr>
            <p:cNvSpPr/>
            <p:nvPr/>
          </p:nvSpPr>
          <p:spPr>
            <a:xfrm>
              <a:off x="273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4825" name="Oval 6">
              <a:extLst>
                <a:ext uri="{FF2B5EF4-FFF2-40B4-BE49-F238E27FC236}">
                  <a16:creationId xmlns:a16="http://schemas.microsoft.com/office/drawing/2014/main" id="{B14B55B0-0928-67A3-4EA4-DF8B1E8DD408}"/>
                </a:ext>
              </a:extLst>
            </p:cNvPr>
            <p:cNvSpPr/>
            <p:nvPr/>
          </p:nvSpPr>
          <p:spPr>
            <a:xfrm>
              <a:off x="345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7</a:t>
              </a:r>
            </a:p>
          </p:txBody>
        </p:sp>
        <p:sp>
          <p:nvSpPr>
            <p:cNvPr id="34826" name="Oval 7">
              <a:extLst>
                <a:ext uri="{FF2B5EF4-FFF2-40B4-BE49-F238E27FC236}">
                  <a16:creationId xmlns:a16="http://schemas.microsoft.com/office/drawing/2014/main" id="{EE69F092-FB27-A065-892A-16691B2554A0}"/>
                </a:ext>
              </a:extLst>
            </p:cNvPr>
            <p:cNvSpPr/>
            <p:nvPr/>
          </p:nvSpPr>
          <p:spPr>
            <a:xfrm>
              <a:off x="1680"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sp>
          <p:nvSpPr>
            <p:cNvPr id="34827" name="Oval 8">
              <a:extLst>
                <a:ext uri="{FF2B5EF4-FFF2-40B4-BE49-F238E27FC236}">
                  <a16:creationId xmlns:a16="http://schemas.microsoft.com/office/drawing/2014/main" id="{853AC9C6-2D75-A3E2-AD0E-104DE65D0048}"/>
                </a:ext>
              </a:extLst>
            </p:cNvPr>
            <p:cNvSpPr/>
            <p:nvPr/>
          </p:nvSpPr>
          <p:spPr>
            <a:xfrm>
              <a:off x="3072"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4828" name="Oval 9">
              <a:extLst>
                <a:ext uri="{FF2B5EF4-FFF2-40B4-BE49-F238E27FC236}">
                  <a16:creationId xmlns:a16="http://schemas.microsoft.com/office/drawing/2014/main" id="{0625EAC2-2B05-4A43-6F82-9688C4EBC869}"/>
                </a:ext>
              </a:extLst>
            </p:cNvPr>
            <p:cNvSpPr/>
            <p:nvPr/>
          </p:nvSpPr>
          <p:spPr>
            <a:xfrm>
              <a:off x="2352" y="1440"/>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cxnSp>
          <p:nvCxnSpPr>
            <p:cNvPr id="38922" name="AutoShape 10">
              <a:extLst>
                <a:ext uri="{FF2B5EF4-FFF2-40B4-BE49-F238E27FC236}">
                  <a16:creationId xmlns:a16="http://schemas.microsoft.com/office/drawing/2014/main" id="{B59B75F2-F186-0FBC-073A-1441CA60B5DA}"/>
                </a:ext>
              </a:extLst>
            </p:cNvPr>
            <p:cNvCxnSpPr>
              <a:cxnSpLocks noChangeShapeType="1"/>
              <a:stCxn id="34822" idx="0"/>
              <a:endCxn id="34826" idx="3"/>
            </p:cNvCxnSpPr>
            <p:nvPr/>
          </p:nvCxnSpPr>
          <p:spPr bwMode="auto">
            <a:xfrm flipV="1">
              <a:off x="1512"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8923" name="AutoShape 11">
              <a:extLst>
                <a:ext uri="{FF2B5EF4-FFF2-40B4-BE49-F238E27FC236}">
                  <a16:creationId xmlns:a16="http://schemas.microsoft.com/office/drawing/2014/main" id="{EB9F9DDF-4662-1CD0-7017-A405E89CBFF3}"/>
                </a:ext>
              </a:extLst>
            </p:cNvPr>
            <p:cNvCxnSpPr>
              <a:cxnSpLocks noChangeShapeType="1"/>
              <a:stCxn id="34824" idx="0"/>
              <a:endCxn id="34827" idx="3"/>
            </p:cNvCxnSpPr>
            <p:nvPr/>
          </p:nvCxnSpPr>
          <p:spPr bwMode="auto">
            <a:xfrm flipV="1">
              <a:off x="2952" y="2685"/>
              <a:ext cx="183"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8924" name="AutoShape 12">
              <a:extLst>
                <a:ext uri="{FF2B5EF4-FFF2-40B4-BE49-F238E27FC236}">
                  <a16:creationId xmlns:a16="http://schemas.microsoft.com/office/drawing/2014/main" id="{27B7AC37-B8EA-2BF1-6F12-149359A7E195}"/>
                </a:ext>
              </a:extLst>
            </p:cNvPr>
            <p:cNvCxnSpPr>
              <a:cxnSpLocks noChangeShapeType="1"/>
              <a:stCxn id="34825" idx="0"/>
              <a:endCxn id="34827" idx="5"/>
            </p:cNvCxnSpPr>
            <p:nvPr/>
          </p:nvCxnSpPr>
          <p:spPr bwMode="auto">
            <a:xfrm flipH="1" flipV="1">
              <a:off x="3441"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8925" name="AutoShape 13">
              <a:extLst>
                <a:ext uri="{FF2B5EF4-FFF2-40B4-BE49-F238E27FC236}">
                  <a16:creationId xmlns:a16="http://schemas.microsoft.com/office/drawing/2014/main" id="{01E7BBBE-B7CF-6E29-21D6-D69E9BA582A5}"/>
                </a:ext>
              </a:extLst>
            </p:cNvPr>
            <p:cNvCxnSpPr>
              <a:cxnSpLocks noChangeShapeType="1"/>
              <a:stCxn id="34826" idx="5"/>
              <a:endCxn id="34823" idx="0"/>
            </p:cNvCxnSpPr>
            <p:nvPr/>
          </p:nvCxnSpPr>
          <p:spPr bwMode="auto">
            <a:xfrm>
              <a:off x="2049" y="2685"/>
              <a:ext cx="183"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8926" name="AutoShape 14">
              <a:extLst>
                <a:ext uri="{FF2B5EF4-FFF2-40B4-BE49-F238E27FC236}">
                  <a16:creationId xmlns:a16="http://schemas.microsoft.com/office/drawing/2014/main" id="{6303E7BE-233A-307D-2E7C-667764615C40}"/>
                </a:ext>
              </a:extLst>
            </p:cNvPr>
            <p:cNvCxnSpPr>
              <a:cxnSpLocks noChangeShapeType="1"/>
              <a:stCxn id="34826" idx="7"/>
              <a:endCxn id="34828" idx="3"/>
            </p:cNvCxnSpPr>
            <p:nvPr/>
          </p:nvCxnSpPr>
          <p:spPr bwMode="auto">
            <a:xfrm flipV="1">
              <a:off x="2049" y="1821"/>
              <a:ext cx="366" cy="534"/>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sp>
          <p:nvSpPr>
            <p:cNvPr id="34834" name="Text Box 15">
              <a:extLst>
                <a:ext uri="{FF2B5EF4-FFF2-40B4-BE49-F238E27FC236}">
                  <a16:creationId xmlns:a16="http://schemas.microsoft.com/office/drawing/2014/main" id="{B3D264BC-B871-12E9-E405-F04CAB99EB33}"/>
                </a:ext>
              </a:extLst>
            </p:cNvPr>
            <p:cNvSpPr txBox="1"/>
            <p:nvPr/>
          </p:nvSpPr>
          <p:spPr>
            <a:xfrm>
              <a:off x="2878" y="2711"/>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3</a:t>
              </a:r>
            </a:p>
          </p:txBody>
        </p:sp>
        <p:sp>
          <p:nvSpPr>
            <p:cNvPr id="34835" name="Text Box 16">
              <a:extLst>
                <a:ext uri="{FF2B5EF4-FFF2-40B4-BE49-F238E27FC236}">
                  <a16:creationId xmlns:a16="http://schemas.microsoft.com/office/drawing/2014/main" id="{5ACAFF57-59EE-002A-F0D0-857B6ABB77C3}"/>
                </a:ext>
              </a:extLst>
            </p:cNvPr>
            <p:cNvSpPr txBox="1"/>
            <p:nvPr/>
          </p:nvSpPr>
          <p:spPr>
            <a:xfrm>
              <a:off x="3598" y="2711"/>
              <a:ext cx="189" cy="236"/>
            </a:xfrm>
            <a:prstGeom prst="rect">
              <a:avLst/>
            </a:prstGeom>
            <a:noFill/>
            <a:ln w="38100">
              <a:noFill/>
            </a:ln>
          </p:spPr>
          <p:txBody>
            <a:bodyPr wrap="none">
              <a:spAutoFit/>
            </a:bodyPr>
            <a:lstStyle/>
            <a:p>
              <a:r>
                <a:rPr lang="en-US" altLang="zh-CN" sz="1660" noProof="1">
                  <a:solidFill>
                    <a:schemeClr val="tx1"/>
                  </a:solidFill>
                  <a:latin typeface="Arial" panose="020B0604020202020204" pitchFamily="34" charset="0"/>
                </a:rPr>
                <a:t>3</a:t>
              </a:r>
            </a:p>
          </p:txBody>
        </p:sp>
        <p:cxnSp>
          <p:nvCxnSpPr>
            <p:cNvPr id="38929" name="AutoShape 17">
              <a:extLst>
                <a:ext uri="{FF2B5EF4-FFF2-40B4-BE49-F238E27FC236}">
                  <a16:creationId xmlns:a16="http://schemas.microsoft.com/office/drawing/2014/main" id="{13F2C57C-EDBB-ADF2-E3EE-274EFC0DC2A4}"/>
                </a:ext>
              </a:extLst>
            </p:cNvPr>
            <p:cNvCxnSpPr>
              <a:cxnSpLocks noChangeShapeType="1"/>
              <a:stCxn id="34828" idx="5"/>
              <a:endCxn id="34827" idx="1"/>
            </p:cNvCxnSpPr>
            <p:nvPr/>
          </p:nvCxnSpPr>
          <p:spPr bwMode="auto">
            <a:xfrm>
              <a:off x="2721" y="1821"/>
              <a:ext cx="414" cy="534"/>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8930" name="AutoShape 18">
              <a:extLst>
                <a:ext uri="{FF2B5EF4-FFF2-40B4-BE49-F238E27FC236}">
                  <a16:creationId xmlns:a16="http://schemas.microsoft.com/office/drawing/2014/main" id="{EE39FB0D-00E7-A332-8A39-3C154FFA132A}"/>
                </a:ext>
              </a:extLst>
            </p:cNvPr>
            <p:cNvCxnSpPr>
              <a:cxnSpLocks noChangeShapeType="1"/>
              <a:stCxn id="34827" idx="3"/>
              <a:endCxn id="34824" idx="0"/>
            </p:cNvCxnSpPr>
            <p:nvPr/>
          </p:nvCxnSpPr>
          <p:spPr bwMode="auto">
            <a:xfrm flipH="1">
              <a:off x="2952" y="2685"/>
              <a:ext cx="183"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8931" name="AutoShape 19">
              <a:extLst>
                <a:ext uri="{FF2B5EF4-FFF2-40B4-BE49-F238E27FC236}">
                  <a16:creationId xmlns:a16="http://schemas.microsoft.com/office/drawing/2014/main" id="{E00A0A1A-A402-EFD5-5479-E53ADD60D91D}"/>
                </a:ext>
              </a:extLst>
            </p:cNvPr>
            <p:cNvCxnSpPr>
              <a:cxnSpLocks noChangeShapeType="1"/>
              <a:stCxn id="34827" idx="5"/>
              <a:endCxn id="34825" idx="0"/>
            </p:cNvCxnSpPr>
            <p:nvPr/>
          </p:nvCxnSpPr>
          <p:spPr bwMode="auto">
            <a:xfrm>
              <a:off x="3441" y="2685"/>
              <a:ext cx="231"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grpSp>
      <p:sp>
        <p:nvSpPr>
          <p:cNvPr id="34821" name="Rectangle 21">
            <a:extLst>
              <a:ext uri="{FF2B5EF4-FFF2-40B4-BE49-F238E27FC236}">
                <a16:creationId xmlns:a16="http://schemas.microsoft.com/office/drawing/2014/main" id="{FC558369-C81A-F876-14DE-31A26D9E2981}"/>
              </a:ext>
            </a:extLst>
          </p:cNvPr>
          <p:cNvSpPr/>
          <p:nvPr/>
        </p:nvSpPr>
        <p:spPr>
          <a:xfrm>
            <a:off x="252413" y="1111250"/>
            <a:ext cx="8229600" cy="1054100"/>
          </a:xfrm>
          <a:prstGeom prst="rect">
            <a:avLst/>
          </a:prstGeom>
          <a:noFill/>
          <a:ln w="9525">
            <a:noFill/>
          </a:ln>
        </p:spPr>
        <p:txBody>
          <a:bodyPr anchor="ctr"/>
          <a:lstStyle/>
          <a:p>
            <a:r>
              <a:rPr lang="en-US" altLang="zh-CN" sz="4060" noProof="1">
                <a:solidFill>
                  <a:schemeClr val="tx2"/>
                </a:solidFill>
                <a:latin typeface="Arial" panose="020B0604020202020204" pitchFamily="34" charset="0"/>
              </a:rPr>
              <a:t>Prefix Sums on a Tree: More</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日期占位符 1">
            <a:extLst>
              <a:ext uri="{FF2B5EF4-FFF2-40B4-BE49-F238E27FC236}">
                <a16:creationId xmlns:a16="http://schemas.microsoft.com/office/drawing/2014/main" id="{0455B80C-8457-7427-3A58-DEEB4A06BEB9}"/>
              </a:ext>
            </a:extLst>
          </p:cNvPr>
          <p:cNvSpPr>
            <a:spLocks noGrp="1"/>
          </p:cNvSpPr>
          <p:nvPr>
            <p:ph type="dt" sz="quarter" idx="4294967295"/>
          </p:nvPr>
        </p:nvSpPr>
        <p:spPr bwMode="auto">
          <a:xfrm>
            <a:off x="228600" y="6030913"/>
            <a:ext cx="1905000" cy="422275"/>
          </a:xfrm>
          <a:prstGeom prst="rect">
            <a:avLst/>
          </a:prstGeom>
        </p:spPr>
        <p:txBody>
          <a:bodyPr wrap="none" lIns="84992" tIns="42496" rIns="84992" bIns="42496" anchor="ctr"/>
          <a:lstStyle/>
          <a:p>
            <a:pPr eaLnBrk="0" hangingPunct="0">
              <a:spcBef>
                <a:spcPct val="0"/>
              </a:spcBef>
              <a:buFontTx/>
              <a:buNone/>
              <a:defRPr/>
            </a:pPr>
            <a:fld id="{9D343F81-352C-4DAC-914D-CAB4F829DAD0}" type="datetime1">
              <a:rPr lang="zh-CN" altLang="en-US" sz="1110">
                <a:solidFill>
                  <a:schemeClr val="tx1"/>
                </a:solidFill>
                <a:latin typeface="Arial" panose="020B0604020202020204" pitchFamily="34" charset="0"/>
                <a:ea typeface="+mn-ea"/>
              </a:rPr>
              <a:pPr eaLnBrk="0" hangingPunct="0">
                <a:spcBef>
                  <a:spcPct val="0"/>
                </a:spcBef>
                <a:buFontTx/>
                <a:buNone/>
                <a:defRPr/>
              </a:pPr>
              <a:t>2023/3/23</a:t>
            </a:fld>
            <a:endParaRPr lang="en-US" altLang="ko-KR" sz="1110">
              <a:solidFill>
                <a:schemeClr val="tx1"/>
              </a:solidFill>
              <a:latin typeface="Arial" panose="020B0604020202020204" pitchFamily="34" charset="0"/>
              <a:ea typeface="+mn-ea"/>
            </a:endParaRPr>
          </a:p>
        </p:txBody>
      </p:sp>
      <p:grpSp>
        <p:nvGrpSpPr>
          <p:cNvPr id="39938" name="Group 2">
            <a:extLst>
              <a:ext uri="{FF2B5EF4-FFF2-40B4-BE49-F238E27FC236}">
                <a16:creationId xmlns:a16="http://schemas.microsoft.com/office/drawing/2014/main" id="{11EC7516-7E62-B777-4CE6-BD5E5A273336}"/>
              </a:ext>
            </a:extLst>
          </p:cNvPr>
          <p:cNvGrpSpPr>
            <a:grpSpLocks/>
          </p:cNvGrpSpPr>
          <p:nvPr/>
        </p:nvGrpSpPr>
        <p:grpSpPr bwMode="auto">
          <a:xfrm>
            <a:off x="2057400" y="2373313"/>
            <a:ext cx="4114800" cy="3025775"/>
            <a:chOff x="1296" y="1440"/>
            <a:chExt cx="2592" cy="2064"/>
          </a:xfrm>
        </p:grpSpPr>
        <p:sp>
          <p:nvSpPr>
            <p:cNvPr id="35846" name="Oval 3">
              <a:extLst>
                <a:ext uri="{FF2B5EF4-FFF2-40B4-BE49-F238E27FC236}">
                  <a16:creationId xmlns:a16="http://schemas.microsoft.com/office/drawing/2014/main" id="{6588FDE5-A826-065E-D3BD-E237D99B652F}"/>
                </a:ext>
              </a:extLst>
            </p:cNvPr>
            <p:cNvSpPr/>
            <p:nvPr/>
          </p:nvSpPr>
          <p:spPr>
            <a:xfrm>
              <a:off x="129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a:t>
              </a:r>
            </a:p>
          </p:txBody>
        </p:sp>
        <p:sp>
          <p:nvSpPr>
            <p:cNvPr id="35847" name="Oval 4">
              <a:extLst>
                <a:ext uri="{FF2B5EF4-FFF2-40B4-BE49-F238E27FC236}">
                  <a16:creationId xmlns:a16="http://schemas.microsoft.com/office/drawing/2014/main" id="{0BF96C57-8C91-71BC-EF0A-7529D97B79FC}"/>
                </a:ext>
              </a:extLst>
            </p:cNvPr>
            <p:cNvSpPr/>
            <p:nvPr/>
          </p:nvSpPr>
          <p:spPr>
            <a:xfrm>
              <a:off x="201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3</a:t>
              </a:r>
            </a:p>
          </p:txBody>
        </p:sp>
        <p:sp>
          <p:nvSpPr>
            <p:cNvPr id="35848" name="Oval 5">
              <a:extLst>
                <a:ext uri="{FF2B5EF4-FFF2-40B4-BE49-F238E27FC236}">
                  <a16:creationId xmlns:a16="http://schemas.microsoft.com/office/drawing/2014/main" id="{CAFB6650-CB7F-2DE1-01C3-D930F9C6AD5D}"/>
                </a:ext>
              </a:extLst>
            </p:cNvPr>
            <p:cNvSpPr/>
            <p:nvPr/>
          </p:nvSpPr>
          <p:spPr>
            <a:xfrm>
              <a:off x="273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6</a:t>
              </a:r>
            </a:p>
          </p:txBody>
        </p:sp>
        <p:sp>
          <p:nvSpPr>
            <p:cNvPr id="35849" name="Oval 6">
              <a:extLst>
                <a:ext uri="{FF2B5EF4-FFF2-40B4-BE49-F238E27FC236}">
                  <a16:creationId xmlns:a16="http://schemas.microsoft.com/office/drawing/2014/main" id="{7ED68ADB-C386-8A7E-85D5-48A38721C5C9}"/>
                </a:ext>
              </a:extLst>
            </p:cNvPr>
            <p:cNvSpPr/>
            <p:nvPr/>
          </p:nvSpPr>
          <p:spPr>
            <a:xfrm>
              <a:off x="3456" y="3072"/>
              <a:ext cx="432" cy="432"/>
            </a:xfrm>
            <a:prstGeom prst="ellipse">
              <a:avLst/>
            </a:prstGeom>
            <a:noFill/>
            <a:ln w="38100" cap="flat" cmpd="sng">
              <a:solidFill>
                <a:schemeClr val="tx1"/>
              </a:solidFill>
              <a:prstDash val="solid"/>
              <a:headEnd type="none" w="med" len="med"/>
              <a:tailEnd type="none" w="med" len="med"/>
            </a:ln>
          </p:spPr>
          <p:txBody>
            <a:bodyPr wrap="none" anchor="ctr"/>
            <a:lstStyle/>
            <a:p>
              <a:r>
                <a:rPr lang="en-US" altLang="zh-CN" sz="2585" noProof="1">
                  <a:solidFill>
                    <a:schemeClr val="tx1"/>
                  </a:solidFill>
                  <a:latin typeface="Arial" panose="020B0604020202020204" pitchFamily="34" charset="0"/>
                </a:rPr>
                <a:t>10</a:t>
              </a:r>
            </a:p>
          </p:txBody>
        </p:sp>
        <p:sp>
          <p:nvSpPr>
            <p:cNvPr id="35850" name="Oval 7">
              <a:extLst>
                <a:ext uri="{FF2B5EF4-FFF2-40B4-BE49-F238E27FC236}">
                  <a16:creationId xmlns:a16="http://schemas.microsoft.com/office/drawing/2014/main" id="{FA09308F-F5D6-CE48-D2C0-3E337D17D974}"/>
                </a:ext>
              </a:extLst>
            </p:cNvPr>
            <p:cNvSpPr/>
            <p:nvPr/>
          </p:nvSpPr>
          <p:spPr>
            <a:xfrm>
              <a:off x="1680"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sp>
          <p:nvSpPr>
            <p:cNvPr id="35851" name="Oval 8">
              <a:extLst>
                <a:ext uri="{FF2B5EF4-FFF2-40B4-BE49-F238E27FC236}">
                  <a16:creationId xmlns:a16="http://schemas.microsoft.com/office/drawing/2014/main" id="{7B56A55E-28C4-AB9F-6BBD-88540E39D15B}"/>
                </a:ext>
              </a:extLst>
            </p:cNvPr>
            <p:cNvSpPr/>
            <p:nvPr/>
          </p:nvSpPr>
          <p:spPr>
            <a:xfrm>
              <a:off x="3072" y="2304"/>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sp>
          <p:nvSpPr>
            <p:cNvPr id="35852" name="Oval 9">
              <a:extLst>
                <a:ext uri="{FF2B5EF4-FFF2-40B4-BE49-F238E27FC236}">
                  <a16:creationId xmlns:a16="http://schemas.microsoft.com/office/drawing/2014/main" id="{CD3E2B70-D1AA-3E0B-EF5C-06CD12FB6435}"/>
                </a:ext>
              </a:extLst>
            </p:cNvPr>
            <p:cNvSpPr/>
            <p:nvPr/>
          </p:nvSpPr>
          <p:spPr>
            <a:xfrm>
              <a:off x="2352" y="1440"/>
              <a:ext cx="432" cy="432"/>
            </a:xfrm>
            <a:prstGeom prst="ellipse">
              <a:avLst/>
            </a:prstGeom>
            <a:noFill/>
            <a:ln w="38100" cap="flat" cmpd="sng">
              <a:solidFill>
                <a:schemeClr val="tx1"/>
              </a:solidFill>
              <a:prstDash val="solid"/>
              <a:headEnd type="none" w="med" len="med"/>
              <a:tailEnd type="none" w="med" len="med"/>
            </a:ln>
          </p:spPr>
          <p:txBody>
            <a:bodyPr wrap="none" anchor="ctr"/>
            <a:lstStyle/>
            <a:p>
              <a:endParaRPr lang="zh-CN" altLang="en-US" sz="2585" noProof="1">
                <a:solidFill>
                  <a:schemeClr val="tx1"/>
                </a:solidFill>
                <a:latin typeface="Arial" panose="020B0604020202020204" pitchFamily="34" charset="0"/>
              </a:endParaRPr>
            </a:p>
          </p:txBody>
        </p:sp>
        <p:cxnSp>
          <p:nvCxnSpPr>
            <p:cNvPr id="39946" name="AutoShape 10">
              <a:extLst>
                <a:ext uri="{FF2B5EF4-FFF2-40B4-BE49-F238E27FC236}">
                  <a16:creationId xmlns:a16="http://schemas.microsoft.com/office/drawing/2014/main" id="{4B3739F3-D676-5222-06B0-32977C0C9D6B}"/>
                </a:ext>
              </a:extLst>
            </p:cNvPr>
            <p:cNvCxnSpPr>
              <a:cxnSpLocks noChangeShapeType="1"/>
              <a:stCxn id="35846" idx="0"/>
              <a:endCxn id="35850" idx="3"/>
            </p:cNvCxnSpPr>
            <p:nvPr/>
          </p:nvCxnSpPr>
          <p:spPr bwMode="auto">
            <a:xfrm flipV="1">
              <a:off x="1512"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9947" name="AutoShape 11">
              <a:extLst>
                <a:ext uri="{FF2B5EF4-FFF2-40B4-BE49-F238E27FC236}">
                  <a16:creationId xmlns:a16="http://schemas.microsoft.com/office/drawing/2014/main" id="{A2FE43B7-B167-38A1-6338-BD27CF7111D2}"/>
                </a:ext>
              </a:extLst>
            </p:cNvPr>
            <p:cNvCxnSpPr>
              <a:cxnSpLocks noChangeShapeType="1"/>
              <a:stCxn id="35848" idx="0"/>
              <a:endCxn id="35851" idx="3"/>
            </p:cNvCxnSpPr>
            <p:nvPr/>
          </p:nvCxnSpPr>
          <p:spPr bwMode="auto">
            <a:xfrm flipV="1">
              <a:off x="2952" y="2685"/>
              <a:ext cx="183"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9948" name="AutoShape 12">
              <a:extLst>
                <a:ext uri="{FF2B5EF4-FFF2-40B4-BE49-F238E27FC236}">
                  <a16:creationId xmlns:a16="http://schemas.microsoft.com/office/drawing/2014/main" id="{3D656F33-3090-4EFA-79C6-F35DF3F7830D}"/>
                </a:ext>
              </a:extLst>
            </p:cNvPr>
            <p:cNvCxnSpPr>
              <a:cxnSpLocks noChangeShapeType="1"/>
              <a:stCxn id="35849" idx="0"/>
              <a:endCxn id="35851" idx="5"/>
            </p:cNvCxnSpPr>
            <p:nvPr/>
          </p:nvCxnSpPr>
          <p:spPr bwMode="auto">
            <a:xfrm flipH="1" flipV="1">
              <a:off x="3441" y="2685"/>
              <a:ext cx="231"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9949" name="AutoShape 13">
              <a:extLst>
                <a:ext uri="{FF2B5EF4-FFF2-40B4-BE49-F238E27FC236}">
                  <a16:creationId xmlns:a16="http://schemas.microsoft.com/office/drawing/2014/main" id="{F3AF466D-DCE1-C74C-EA70-D9624EDE712C}"/>
                </a:ext>
              </a:extLst>
            </p:cNvPr>
            <p:cNvCxnSpPr>
              <a:cxnSpLocks noChangeShapeType="1"/>
              <a:stCxn id="35850" idx="5"/>
              <a:endCxn id="35847" idx="0"/>
            </p:cNvCxnSpPr>
            <p:nvPr/>
          </p:nvCxnSpPr>
          <p:spPr bwMode="auto">
            <a:xfrm>
              <a:off x="2049" y="2685"/>
              <a:ext cx="183" cy="375"/>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9950" name="AutoShape 14">
              <a:extLst>
                <a:ext uri="{FF2B5EF4-FFF2-40B4-BE49-F238E27FC236}">
                  <a16:creationId xmlns:a16="http://schemas.microsoft.com/office/drawing/2014/main" id="{FA25B4F0-057A-6A46-F026-EE3E16D92F76}"/>
                </a:ext>
              </a:extLst>
            </p:cNvPr>
            <p:cNvCxnSpPr>
              <a:cxnSpLocks noChangeShapeType="1"/>
              <a:stCxn id="35850" idx="7"/>
              <a:endCxn id="35852" idx="3"/>
            </p:cNvCxnSpPr>
            <p:nvPr/>
          </p:nvCxnSpPr>
          <p:spPr bwMode="auto">
            <a:xfrm flipV="1">
              <a:off x="2049" y="1821"/>
              <a:ext cx="366" cy="534"/>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9951" name="AutoShape 15">
              <a:extLst>
                <a:ext uri="{FF2B5EF4-FFF2-40B4-BE49-F238E27FC236}">
                  <a16:creationId xmlns:a16="http://schemas.microsoft.com/office/drawing/2014/main" id="{01F43110-0022-DBD1-C416-4C03FF479E09}"/>
                </a:ext>
              </a:extLst>
            </p:cNvPr>
            <p:cNvCxnSpPr>
              <a:cxnSpLocks noChangeShapeType="1"/>
              <a:stCxn id="35852" idx="5"/>
              <a:endCxn id="35851" idx="1"/>
            </p:cNvCxnSpPr>
            <p:nvPr/>
          </p:nvCxnSpPr>
          <p:spPr bwMode="auto">
            <a:xfrm>
              <a:off x="2721" y="1821"/>
              <a:ext cx="414" cy="534"/>
            </a:xfrm>
            <a:prstGeom prst="straightConnector1">
              <a:avLst/>
            </a:prstGeom>
            <a:noFill/>
            <a:ln w="38100">
              <a:solidFill>
                <a:schemeClr val="tx1"/>
              </a:solidFill>
              <a:round/>
              <a:headEnd/>
              <a:tailEnd/>
            </a:ln>
            <a:extLst>
              <a:ext uri="{909E8E84-426E-40DD-AFC4-6F175D3DCCD1}">
                <a14:hiddenFill xmlns:a14="http://schemas.microsoft.com/office/drawing/2010/main">
                  <a:noFill/>
                </a14:hiddenFill>
              </a:ext>
            </a:extLst>
          </p:spPr>
        </p:cxnSp>
        <p:cxnSp>
          <p:nvCxnSpPr>
            <p:cNvPr id="39952" name="AutoShape 16">
              <a:extLst>
                <a:ext uri="{FF2B5EF4-FFF2-40B4-BE49-F238E27FC236}">
                  <a16:creationId xmlns:a16="http://schemas.microsoft.com/office/drawing/2014/main" id="{79631826-1F50-DE02-824A-7C0F5FD65976}"/>
                </a:ext>
              </a:extLst>
            </p:cNvPr>
            <p:cNvCxnSpPr>
              <a:cxnSpLocks noChangeShapeType="1"/>
              <a:stCxn id="35851" idx="3"/>
              <a:endCxn id="35848" idx="0"/>
            </p:cNvCxnSpPr>
            <p:nvPr/>
          </p:nvCxnSpPr>
          <p:spPr bwMode="auto">
            <a:xfrm flipH="1">
              <a:off x="2952" y="2685"/>
              <a:ext cx="183"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cxnSp>
          <p:nvCxnSpPr>
            <p:cNvPr id="39953" name="AutoShape 17">
              <a:extLst>
                <a:ext uri="{FF2B5EF4-FFF2-40B4-BE49-F238E27FC236}">
                  <a16:creationId xmlns:a16="http://schemas.microsoft.com/office/drawing/2014/main" id="{196075F8-A8C4-C590-0EF0-D37B5C9EE83A}"/>
                </a:ext>
              </a:extLst>
            </p:cNvPr>
            <p:cNvCxnSpPr>
              <a:cxnSpLocks noChangeShapeType="1"/>
              <a:stCxn id="35851" idx="5"/>
              <a:endCxn id="35849" idx="0"/>
            </p:cNvCxnSpPr>
            <p:nvPr/>
          </p:nvCxnSpPr>
          <p:spPr bwMode="auto">
            <a:xfrm>
              <a:off x="3441" y="2685"/>
              <a:ext cx="231" cy="375"/>
            </a:xfrm>
            <a:prstGeom prst="straightConnector1">
              <a:avLst/>
            </a:prstGeom>
            <a:noFill/>
            <a:ln w="38100">
              <a:solidFill>
                <a:schemeClr val="tx1"/>
              </a:solidFill>
              <a:round/>
              <a:headEnd/>
              <a:tailEnd type="triangle" w="med" len="med"/>
            </a:ln>
            <a:extLst>
              <a:ext uri="{909E8E84-426E-40DD-AFC4-6F175D3DCCD1}">
                <a14:hiddenFill xmlns:a14="http://schemas.microsoft.com/office/drawing/2010/main">
                  <a:noFill/>
                </a14:hiddenFill>
              </a:ext>
            </a:extLst>
          </p:spPr>
        </p:cxnSp>
      </p:grpSp>
      <p:sp>
        <p:nvSpPr>
          <p:cNvPr id="35845" name="Rectangle 19">
            <a:extLst>
              <a:ext uri="{FF2B5EF4-FFF2-40B4-BE49-F238E27FC236}">
                <a16:creationId xmlns:a16="http://schemas.microsoft.com/office/drawing/2014/main" id="{DFC75290-FF98-EE73-8D2F-49B9555CADFE}"/>
              </a:ext>
            </a:extLst>
          </p:cNvPr>
          <p:cNvSpPr/>
          <p:nvPr/>
        </p:nvSpPr>
        <p:spPr>
          <a:xfrm>
            <a:off x="252413" y="1111250"/>
            <a:ext cx="8229600" cy="1054100"/>
          </a:xfrm>
          <a:prstGeom prst="rect">
            <a:avLst/>
          </a:prstGeom>
          <a:noFill/>
          <a:ln w="9525">
            <a:noFill/>
          </a:ln>
        </p:spPr>
        <p:txBody>
          <a:bodyPr anchor="ctr"/>
          <a:lstStyle/>
          <a:p>
            <a:r>
              <a:rPr lang="en-US" altLang="zh-CN" sz="4060" noProof="1">
                <a:solidFill>
                  <a:schemeClr val="tx2"/>
                </a:solidFill>
                <a:latin typeface="Arial" panose="020B0604020202020204" pitchFamily="34" charset="0"/>
              </a:rPr>
              <a:t>Prefix Sums on a Tree: More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93473" y="1447352"/>
            <a:ext cx="8343900" cy="3857338"/>
          </a:xfrm>
          <a:prstGeom prst="rect">
            <a:avLst/>
          </a:prstGeom>
          <a:noFill/>
        </p:spPr>
        <p:txBody>
          <a:bodyPr wrap="square" lIns="0" tIns="0" rIns="0" rtlCol="0">
            <a:spAutoFit/>
          </a:bodyPr>
          <a:lstStyle/>
          <a:p>
            <a:pPr lvl="1" algn="just">
              <a:lnSpc>
                <a:spcPct val="150000"/>
              </a:lnSpc>
            </a:pPr>
            <a:r>
              <a:rPr lang="zh-CN" altLang="en-US" sz="2800" b="1" dirty="0"/>
              <a:t>倍增设计</a:t>
            </a:r>
            <a:r>
              <a:rPr lang="zh-CN" altLang="en-US" sz="2800" dirty="0"/>
              <a:t>（</a:t>
            </a:r>
            <a:r>
              <a:rPr lang="en-US" altLang="zh-CN" sz="2800" dirty="0"/>
              <a:t>Doubling</a:t>
            </a:r>
            <a:r>
              <a:rPr lang="zh-CN" altLang="en-US" sz="2800" dirty="0"/>
              <a:t> </a:t>
            </a:r>
            <a:r>
              <a:rPr lang="en-US" altLang="zh-CN" sz="2800" dirty="0"/>
              <a:t>Technique</a:t>
            </a:r>
            <a:r>
              <a:rPr lang="zh-CN" altLang="en-US" sz="2800" dirty="0"/>
              <a:t>）又称指针跳跃（</a:t>
            </a:r>
            <a:r>
              <a:rPr lang="en-US" altLang="zh-CN" sz="2800" dirty="0"/>
              <a:t>Pointer Jumping</a:t>
            </a:r>
            <a:r>
              <a:rPr lang="zh-CN" altLang="en-US" sz="2800" dirty="0"/>
              <a:t>）技术，特别适合于处理链表或有向树之类的数据结构；</a:t>
            </a:r>
            <a:endParaRPr lang="en-US" altLang="zh-CN" sz="2800" dirty="0"/>
          </a:p>
          <a:p>
            <a:pPr lvl="1" algn="just">
              <a:lnSpc>
                <a:spcPct val="150000"/>
              </a:lnSpc>
            </a:pPr>
            <a:r>
              <a:rPr lang="zh-CN" altLang="en-US" sz="2800" dirty="0"/>
              <a:t>当递归调用时，所要处理数据之间的距离逐步加倍，经过</a:t>
            </a:r>
            <a:r>
              <a:rPr lang="en-US" altLang="zh-CN" sz="2800" dirty="0"/>
              <a:t>k</a:t>
            </a:r>
            <a:r>
              <a:rPr lang="zh-CN" altLang="en-US" sz="2800" dirty="0"/>
              <a:t>步后即可完成距离为</a:t>
            </a:r>
            <a:r>
              <a:rPr lang="en-US" altLang="zh-CN" sz="2800" dirty="0"/>
              <a:t>2</a:t>
            </a:r>
            <a:r>
              <a:rPr lang="en-US" altLang="zh-CN" sz="2800" baseline="30000" dirty="0"/>
              <a:t>k</a:t>
            </a:r>
            <a:r>
              <a:rPr lang="zh-CN" altLang="en-US" sz="2800" dirty="0"/>
              <a:t>的所有数据的计算。</a:t>
            </a:r>
          </a:p>
          <a:p>
            <a:pPr lvl="1" algn="just" eaLnBrk="1" hangingPunct="1">
              <a:lnSpc>
                <a:spcPct val="150000"/>
              </a:lnSpc>
            </a:pPr>
            <a:endParaRPr lang="zh-CN" altLang="en-US" sz="2800" dirty="0"/>
          </a:p>
        </p:txBody>
      </p:sp>
      <p:sp>
        <p:nvSpPr>
          <p:cNvPr id="25" name="Title 24">
            <a:extLst>
              <a:ext uri="{FF2B5EF4-FFF2-40B4-BE49-F238E27FC236}">
                <a16:creationId xmlns:a16="http://schemas.microsoft.com/office/drawing/2014/main" id="{16622825-8251-3E4B-821B-62F0BF9EB1C6}"/>
              </a:ext>
            </a:extLst>
          </p:cNvPr>
          <p:cNvSpPr>
            <a:spLocks noGrp="1"/>
          </p:cNvSpPr>
          <p:nvPr>
            <p:ph type="title"/>
          </p:nvPr>
        </p:nvSpPr>
        <p:spPr/>
        <p:txBody>
          <a:bodyPr>
            <a:normAutofit/>
          </a:bodyPr>
          <a:lstStyle/>
          <a:p>
            <a:r>
              <a:rPr lang="en-US" altLang="zh-CN" dirty="0"/>
              <a:t>7.4</a:t>
            </a:r>
            <a:r>
              <a:rPr lang="zh-CN" altLang="en-US" dirty="0"/>
              <a:t> 倍增设计技术</a:t>
            </a:r>
            <a:endParaRPr lang="en-CN" dirty="0"/>
          </a:p>
        </p:txBody>
      </p:sp>
    </p:spTree>
    <p:extLst>
      <p:ext uri="{BB962C8B-B14F-4D97-AF65-F5344CB8AC3E}">
        <p14:creationId xmlns:p14="http://schemas.microsoft.com/office/powerpoint/2010/main" val="261462404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57248"/>
            <a:ext cx="8343900" cy="618696"/>
          </a:xfrm>
          <a:prstGeom prst="rect">
            <a:avLst/>
          </a:prstGeom>
          <a:noFill/>
        </p:spPr>
        <p:txBody>
          <a:bodyPr wrap="square" lIns="0" tIns="0" rIns="0" rtlCol="0">
            <a:spAutoFit/>
          </a:bodyPr>
          <a:lstStyle/>
          <a:p>
            <a:pPr lvl="1" algn="just">
              <a:lnSpc>
                <a:spcPct val="150000"/>
              </a:lnSpc>
            </a:pPr>
            <a:r>
              <a:rPr lang="zh-CN" altLang="en-US" sz="2800" b="1" dirty="0"/>
              <a:t>表序问题</a:t>
            </a:r>
            <a:endParaRPr lang="zh-CN" altLang="en-US" sz="2800" dirty="0"/>
          </a:p>
        </p:txBody>
      </p:sp>
      <p:sp>
        <p:nvSpPr>
          <p:cNvPr id="25" name="Title 24">
            <a:extLst>
              <a:ext uri="{FF2B5EF4-FFF2-40B4-BE49-F238E27FC236}">
                <a16:creationId xmlns:a16="http://schemas.microsoft.com/office/drawing/2014/main" id="{16622825-8251-3E4B-821B-62F0BF9EB1C6}"/>
              </a:ext>
            </a:extLst>
          </p:cNvPr>
          <p:cNvSpPr>
            <a:spLocks noGrp="1"/>
          </p:cNvSpPr>
          <p:nvPr>
            <p:ph type="title"/>
          </p:nvPr>
        </p:nvSpPr>
        <p:spPr/>
        <p:txBody>
          <a:bodyPr>
            <a:normAutofit/>
          </a:bodyPr>
          <a:lstStyle/>
          <a:p>
            <a:r>
              <a:rPr lang="en-US" altLang="zh-CN" dirty="0"/>
              <a:t>7.4</a:t>
            </a:r>
            <a:r>
              <a:rPr lang="zh-CN" altLang="en-US" dirty="0"/>
              <a:t> 倍增设计技术</a:t>
            </a:r>
            <a:endParaRPr lang="en-CN" dirty="0"/>
          </a:p>
        </p:txBody>
      </p:sp>
      <p:sp>
        <p:nvSpPr>
          <p:cNvPr id="3" name="Rectangle 3">
            <a:extLst>
              <a:ext uri="{FF2B5EF4-FFF2-40B4-BE49-F238E27FC236}">
                <a16:creationId xmlns:a16="http://schemas.microsoft.com/office/drawing/2014/main" id="{A841D1C9-7B65-4947-7513-A744B2B1883E}"/>
              </a:ext>
            </a:extLst>
          </p:cNvPr>
          <p:cNvSpPr txBox="1">
            <a:spLocks noChangeArrowheads="1"/>
          </p:cNvSpPr>
          <p:nvPr/>
        </p:nvSpPr>
        <p:spPr>
          <a:xfrm>
            <a:off x="400050" y="1783837"/>
            <a:ext cx="7850188" cy="4717881"/>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90000"/>
              </a:lnSpc>
            </a:pPr>
            <a:r>
              <a:rPr lang="zh-CN" altLang="en-US" sz="2800" dirty="0"/>
              <a:t>问题描述</a:t>
            </a:r>
          </a:p>
          <a:p>
            <a:pPr>
              <a:lnSpc>
                <a:spcPct val="90000"/>
              </a:lnSpc>
              <a:spcBef>
                <a:spcPct val="50000"/>
              </a:spcBef>
              <a:buFont typeface="Wingdings" pitchFamily="2" charset="2"/>
              <a:buNone/>
            </a:pPr>
            <a:r>
              <a:rPr lang="zh-CN" altLang="en-US" sz="1800" dirty="0"/>
              <a:t>   </a:t>
            </a:r>
            <a:r>
              <a:rPr lang="en-US" altLang="zh-CN" sz="1800" dirty="0"/>
              <a:t>n</a:t>
            </a:r>
            <a:r>
              <a:rPr lang="zh-CN" altLang="en-US" sz="1800" dirty="0"/>
              <a:t>个元素的列表</a:t>
            </a:r>
            <a:r>
              <a:rPr lang="en-US" altLang="zh-CN" sz="1800" dirty="0"/>
              <a:t>L</a:t>
            </a:r>
            <a:r>
              <a:rPr lang="zh-CN" altLang="en-US" sz="1800" dirty="0"/>
              <a:t>，求出每个元素在</a:t>
            </a:r>
            <a:r>
              <a:rPr lang="en-US" altLang="zh-CN" sz="1800" dirty="0"/>
              <a:t>L</a:t>
            </a:r>
            <a:r>
              <a:rPr lang="zh-CN" altLang="en-US" sz="1800" dirty="0"/>
              <a:t>中的位序（</a:t>
            </a:r>
            <a:r>
              <a:rPr lang="en-US" altLang="zh-CN" sz="1800" dirty="0"/>
              <a:t>rank(k)</a:t>
            </a:r>
            <a:r>
              <a:rPr lang="zh-CN" altLang="en-US" sz="1800" dirty="0"/>
              <a:t>）</a:t>
            </a:r>
          </a:p>
          <a:p>
            <a:pPr>
              <a:lnSpc>
                <a:spcPct val="90000"/>
              </a:lnSpc>
              <a:spcBef>
                <a:spcPct val="50000"/>
              </a:spcBef>
              <a:buFont typeface="Wingdings" pitchFamily="2" charset="2"/>
              <a:buNone/>
            </a:pPr>
            <a:r>
              <a:rPr lang="en-US" altLang="zh-CN" sz="1800" dirty="0"/>
              <a:t>   rank(k)</a:t>
            </a:r>
            <a:r>
              <a:rPr lang="zh-CN" altLang="en-US" sz="1800" dirty="0"/>
              <a:t>可视为元素</a:t>
            </a:r>
            <a:r>
              <a:rPr lang="en-US" altLang="zh-CN" sz="1800" dirty="0"/>
              <a:t>k</a:t>
            </a:r>
            <a:r>
              <a:rPr lang="zh-CN" altLang="en-US" sz="1800" dirty="0"/>
              <a:t>至表尾的距离；</a:t>
            </a:r>
          </a:p>
          <a:p>
            <a:pPr>
              <a:lnSpc>
                <a:spcPct val="90000"/>
              </a:lnSpc>
            </a:pPr>
            <a:endParaRPr lang="en-US" altLang="zh-CN" sz="1900" dirty="0">
              <a:solidFill>
                <a:srgbClr val="CC3300"/>
              </a:solidFill>
            </a:endParaRPr>
          </a:p>
        </p:txBody>
      </p:sp>
      <p:graphicFrame>
        <p:nvGraphicFramePr>
          <p:cNvPr id="4" name="Object 6">
            <a:extLst>
              <a:ext uri="{FF2B5EF4-FFF2-40B4-BE49-F238E27FC236}">
                <a16:creationId xmlns:a16="http://schemas.microsoft.com/office/drawing/2014/main" id="{05982EE0-013E-9DA6-94D3-43D2685DC0A5}"/>
              </a:ext>
            </a:extLst>
          </p:cNvPr>
          <p:cNvGraphicFramePr>
            <a:graphicFrameLocks/>
          </p:cNvGraphicFramePr>
          <p:nvPr>
            <p:extLst>
              <p:ext uri="{D42A27DB-BD31-4B8C-83A1-F6EECF244321}">
                <p14:modId xmlns:p14="http://schemas.microsoft.com/office/powerpoint/2010/main" val="1593331522"/>
              </p:ext>
            </p:extLst>
          </p:nvPr>
        </p:nvGraphicFramePr>
        <p:xfrm>
          <a:off x="1990165" y="3429000"/>
          <a:ext cx="4211638" cy="2819400"/>
        </p:xfrm>
        <a:graphic>
          <a:graphicData uri="http://schemas.openxmlformats.org/presentationml/2006/ole">
            <mc:AlternateContent xmlns:mc="http://schemas.openxmlformats.org/markup-compatibility/2006">
              <mc:Choice xmlns:v="urn:schemas-microsoft-com:vml" Requires="v">
                <p:oleObj r:id="rId2" imgW="2717800" imgH="1816100" progId="Visio.Drawing.6">
                  <p:embed/>
                </p:oleObj>
              </mc:Choice>
              <mc:Fallback>
                <p:oleObj r:id="rId2" imgW="2717800" imgH="1816100" progId="Visio.Drawing.6">
                  <p:embed/>
                  <p:pic>
                    <p:nvPicPr>
                      <p:cNvPr id="4" name="Object 6">
                        <a:extLst>
                          <a:ext uri="{FF2B5EF4-FFF2-40B4-BE49-F238E27FC236}">
                            <a16:creationId xmlns:a16="http://schemas.microsoft.com/office/drawing/2014/main" id="{05982EE0-013E-9DA6-94D3-43D2685DC0A5}"/>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0165" y="3429000"/>
                        <a:ext cx="4211638" cy="2819400"/>
                      </a:xfrm>
                      <a:prstGeom prst="rect">
                        <a:avLst/>
                      </a:prstGeom>
                      <a:ln>
                        <a:noFill/>
                      </a:ln>
                      <a:extLs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spTree>
    <p:extLst>
      <p:ext uri="{BB962C8B-B14F-4D97-AF65-F5344CB8AC3E}">
        <p14:creationId xmlns:p14="http://schemas.microsoft.com/office/powerpoint/2010/main" val="255898735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57248"/>
            <a:ext cx="8343900" cy="618696"/>
          </a:xfrm>
          <a:prstGeom prst="rect">
            <a:avLst/>
          </a:prstGeom>
          <a:noFill/>
        </p:spPr>
        <p:txBody>
          <a:bodyPr wrap="square" lIns="0" tIns="0" rIns="0" rtlCol="0">
            <a:spAutoFit/>
          </a:bodyPr>
          <a:lstStyle/>
          <a:p>
            <a:pPr lvl="1" algn="just">
              <a:lnSpc>
                <a:spcPct val="150000"/>
              </a:lnSpc>
            </a:pPr>
            <a:r>
              <a:rPr lang="zh-CN" altLang="en-US" sz="2800" b="1" dirty="0"/>
              <a:t>表序问题</a:t>
            </a:r>
            <a:endParaRPr lang="zh-CN" altLang="en-US" sz="2800" dirty="0"/>
          </a:p>
        </p:txBody>
      </p:sp>
      <p:sp>
        <p:nvSpPr>
          <p:cNvPr id="25" name="Title 24">
            <a:extLst>
              <a:ext uri="{FF2B5EF4-FFF2-40B4-BE49-F238E27FC236}">
                <a16:creationId xmlns:a16="http://schemas.microsoft.com/office/drawing/2014/main" id="{16622825-8251-3E4B-821B-62F0BF9EB1C6}"/>
              </a:ext>
            </a:extLst>
          </p:cNvPr>
          <p:cNvSpPr>
            <a:spLocks noGrp="1"/>
          </p:cNvSpPr>
          <p:nvPr>
            <p:ph type="title"/>
          </p:nvPr>
        </p:nvSpPr>
        <p:spPr/>
        <p:txBody>
          <a:bodyPr>
            <a:normAutofit/>
          </a:bodyPr>
          <a:lstStyle/>
          <a:p>
            <a:r>
              <a:rPr lang="en-US" altLang="zh-CN" dirty="0"/>
              <a:t>7.4</a:t>
            </a:r>
            <a:r>
              <a:rPr lang="zh-CN" altLang="en-US" dirty="0"/>
              <a:t> 倍增设计技术</a:t>
            </a:r>
            <a:endParaRPr lang="en-CN" dirty="0"/>
          </a:p>
        </p:txBody>
      </p:sp>
      <p:sp>
        <p:nvSpPr>
          <p:cNvPr id="5" name="Rectangle 3">
            <a:extLst>
              <a:ext uri="{FF2B5EF4-FFF2-40B4-BE49-F238E27FC236}">
                <a16:creationId xmlns:a16="http://schemas.microsoft.com/office/drawing/2014/main" id="{45004332-EF77-BEE7-DBFE-7C20D9D9B8F8}"/>
              </a:ext>
            </a:extLst>
          </p:cNvPr>
          <p:cNvSpPr txBox="1">
            <a:spLocks noChangeArrowheads="1"/>
          </p:cNvSpPr>
          <p:nvPr/>
        </p:nvSpPr>
        <p:spPr>
          <a:xfrm>
            <a:off x="539750" y="1890584"/>
            <a:ext cx="7850188" cy="4238367"/>
          </a:xfrm>
          <a:prstGeom prst="rect">
            <a:avLst/>
          </a:prstGeom>
        </p:spPr>
        <p:txBody>
          <a:bodyPr vert="horz" lIns="0" tIns="45720" rIns="0" bIns="45720" rtlCol="0">
            <a:normAutofit fontScale="92500" lnSpcReduction="20000"/>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80000"/>
              </a:lnSpc>
              <a:spcAft>
                <a:spcPts val="0"/>
              </a:spcAft>
            </a:pPr>
            <a:r>
              <a:rPr lang="zh-CN" altLang="en-US" sz="2200" dirty="0"/>
              <a:t>算法：</a:t>
            </a:r>
            <a:r>
              <a:rPr lang="en-US" altLang="zh-CN" dirty="0"/>
              <a:t>P200</a:t>
            </a:r>
            <a:r>
              <a:rPr lang="zh-CN" altLang="en-US" dirty="0"/>
              <a:t>算法</a:t>
            </a:r>
            <a:r>
              <a:rPr lang="en-US" altLang="zh-CN" dirty="0"/>
              <a:t>7.10</a:t>
            </a:r>
          </a:p>
          <a:p>
            <a:pPr>
              <a:spcBef>
                <a:spcPct val="50000"/>
              </a:spcBef>
              <a:spcAft>
                <a:spcPts val="0"/>
              </a:spcAft>
              <a:buFont typeface="Wingdings" pitchFamily="2" charset="2"/>
              <a:buNone/>
            </a:pPr>
            <a:r>
              <a:rPr lang="zh-CN" altLang="en-US" sz="1800" dirty="0"/>
              <a:t>    </a:t>
            </a:r>
            <a:r>
              <a:rPr lang="en-US" altLang="zh-CN" dirty="0"/>
              <a:t>(1)</a:t>
            </a:r>
            <a:r>
              <a:rPr lang="zh-CN" altLang="en-US" dirty="0"/>
              <a:t>并行做：初始化</a:t>
            </a:r>
            <a:r>
              <a:rPr lang="en-US" altLang="zh-CN" dirty="0"/>
              <a:t>p[k]</a:t>
            </a:r>
            <a:r>
              <a:rPr lang="zh-CN" altLang="en-US" dirty="0"/>
              <a:t>和</a:t>
            </a:r>
            <a:r>
              <a:rPr lang="en-US" altLang="zh-CN" dirty="0"/>
              <a:t>distance[k]                            //O(1)</a:t>
            </a:r>
          </a:p>
          <a:p>
            <a:pPr>
              <a:spcBef>
                <a:spcPct val="50000"/>
              </a:spcBef>
              <a:spcAft>
                <a:spcPts val="0"/>
              </a:spcAft>
              <a:buFont typeface="Wingdings" pitchFamily="2" charset="2"/>
              <a:buNone/>
            </a:pPr>
            <a:r>
              <a:rPr lang="en-US" altLang="zh-CN" dirty="0"/>
              <a:t>   (2)</a:t>
            </a:r>
            <a:r>
              <a:rPr lang="zh-CN" altLang="en-US" dirty="0"/>
              <a:t>执行              次                                                      </a:t>
            </a:r>
            <a:r>
              <a:rPr lang="en-US" altLang="zh-CN" dirty="0"/>
              <a:t>//O(</a:t>
            </a:r>
            <a:r>
              <a:rPr lang="en-US" altLang="zh-CN" dirty="0" err="1"/>
              <a:t>logn</a:t>
            </a:r>
            <a:r>
              <a:rPr lang="en-US" altLang="zh-CN" dirty="0"/>
              <a:t>)</a:t>
            </a:r>
          </a:p>
          <a:p>
            <a:pPr>
              <a:spcBef>
                <a:spcPct val="50000"/>
              </a:spcBef>
              <a:spcAft>
                <a:spcPts val="0"/>
              </a:spcAft>
              <a:buFont typeface="Wingdings" pitchFamily="2" charset="2"/>
              <a:buNone/>
            </a:pPr>
            <a:r>
              <a:rPr lang="zh-CN" altLang="en-US" dirty="0"/>
              <a:t>          </a:t>
            </a:r>
            <a:r>
              <a:rPr lang="en-US" altLang="zh-CN" dirty="0"/>
              <a:t>(2.1)</a:t>
            </a:r>
            <a:r>
              <a:rPr lang="zh-CN" altLang="en-US" dirty="0"/>
              <a:t>对</a:t>
            </a:r>
            <a:r>
              <a:rPr lang="en-US" altLang="zh-CN" dirty="0"/>
              <a:t>k</a:t>
            </a:r>
            <a:r>
              <a:rPr lang="zh-CN" altLang="en-US" dirty="0"/>
              <a:t>并行地做                                                  </a:t>
            </a:r>
            <a:r>
              <a:rPr lang="en-US" altLang="zh-CN" dirty="0"/>
              <a:t>//O(1)</a:t>
            </a:r>
          </a:p>
          <a:p>
            <a:pPr>
              <a:spcBef>
                <a:spcPct val="50000"/>
              </a:spcBef>
              <a:spcAft>
                <a:spcPts val="0"/>
              </a:spcAft>
              <a:buFont typeface="Wingdings" pitchFamily="2" charset="2"/>
              <a:buNone/>
            </a:pPr>
            <a:r>
              <a:rPr lang="en-US" altLang="zh-CN" dirty="0"/>
              <a:t>               </a:t>
            </a:r>
            <a:r>
              <a:rPr lang="zh-CN" altLang="en-US" dirty="0"/>
              <a:t>如果</a:t>
            </a:r>
            <a:r>
              <a:rPr lang="en-US" altLang="zh-CN" dirty="0"/>
              <a:t>k</a:t>
            </a:r>
            <a:r>
              <a:rPr lang="zh-CN" altLang="en-US" dirty="0"/>
              <a:t>的后继不等于</a:t>
            </a:r>
            <a:r>
              <a:rPr lang="en-US" altLang="zh-CN" dirty="0"/>
              <a:t>k</a:t>
            </a:r>
            <a:r>
              <a:rPr lang="zh-CN" altLang="en-US" dirty="0"/>
              <a:t>的后继之后继，则</a:t>
            </a:r>
          </a:p>
          <a:p>
            <a:pPr>
              <a:spcBef>
                <a:spcPct val="50000"/>
              </a:spcBef>
              <a:spcAft>
                <a:spcPts val="0"/>
              </a:spcAft>
              <a:buFont typeface="Wingdings" pitchFamily="2" charset="2"/>
              <a:buNone/>
            </a:pPr>
            <a:r>
              <a:rPr lang="zh-CN" altLang="en-US" dirty="0"/>
              <a:t>                 </a:t>
            </a:r>
            <a:r>
              <a:rPr lang="en-US" altLang="zh-CN" dirty="0"/>
              <a:t>(</a:t>
            </a:r>
            <a:r>
              <a:rPr lang="en-US" altLang="zh-CN" dirty="0" err="1"/>
              <a:t>i</a:t>
            </a:r>
            <a:r>
              <a:rPr lang="en-US" altLang="zh-CN" dirty="0"/>
              <a:t>)  distance[k]= distance[k]+ distance[p[k]]</a:t>
            </a:r>
          </a:p>
          <a:p>
            <a:pPr>
              <a:spcBef>
                <a:spcPct val="50000"/>
              </a:spcBef>
              <a:spcAft>
                <a:spcPts val="0"/>
              </a:spcAft>
              <a:buFont typeface="Wingdings" pitchFamily="2" charset="2"/>
              <a:buNone/>
            </a:pPr>
            <a:r>
              <a:rPr lang="en-US" altLang="zh-CN" dirty="0"/>
              <a:t>                 (ii) p[k]=p[p[k]]</a:t>
            </a:r>
          </a:p>
          <a:p>
            <a:pPr>
              <a:spcBef>
                <a:spcPct val="50000"/>
              </a:spcBef>
              <a:spcAft>
                <a:spcPts val="0"/>
              </a:spcAft>
              <a:buFont typeface="Wingdings" pitchFamily="2" charset="2"/>
              <a:buNone/>
            </a:pPr>
            <a:r>
              <a:rPr lang="en-US" altLang="zh-CN" dirty="0"/>
              <a:t>          (2.2)</a:t>
            </a:r>
            <a:r>
              <a:rPr lang="zh-CN" altLang="en-US" dirty="0"/>
              <a:t>对</a:t>
            </a:r>
            <a:r>
              <a:rPr lang="en-US" altLang="zh-CN" dirty="0"/>
              <a:t>k</a:t>
            </a:r>
            <a:r>
              <a:rPr lang="zh-CN" altLang="en-US" dirty="0"/>
              <a:t>并行地做 </a:t>
            </a:r>
          </a:p>
          <a:p>
            <a:pPr>
              <a:spcBef>
                <a:spcPct val="50000"/>
              </a:spcBef>
              <a:spcAft>
                <a:spcPts val="0"/>
              </a:spcAft>
              <a:buFont typeface="Wingdings" pitchFamily="2" charset="2"/>
              <a:buNone/>
            </a:pPr>
            <a:r>
              <a:rPr lang="en-US" altLang="zh-CN" dirty="0"/>
              <a:t>                  rank[k]=distance[k]                                     //O(1)</a:t>
            </a:r>
          </a:p>
          <a:p>
            <a:pPr>
              <a:spcBef>
                <a:spcPct val="50000"/>
              </a:spcBef>
              <a:spcAft>
                <a:spcPts val="0"/>
              </a:spcAft>
              <a:buFont typeface="Wingdings" pitchFamily="2" charset="2"/>
              <a:buNone/>
            </a:pPr>
            <a:r>
              <a:rPr lang="en-US" altLang="zh-CN" dirty="0"/>
              <a:t>    </a:t>
            </a:r>
            <a:r>
              <a:rPr lang="zh-CN" altLang="en-US" dirty="0"/>
              <a:t>   运行时间：</a:t>
            </a:r>
            <a:r>
              <a:rPr lang="en-US" altLang="zh-CN" dirty="0"/>
              <a:t>t(n)=O(</a:t>
            </a:r>
            <a:r>
              <a:rPr lang="en-US" altLang="zh-CN" dirty="0" err="1"/>
              <a:t>logn</a:t>
            </a:r>
            <a:r>
              <a:rPr lang="en-US" altLang="zh-CN" dirty="0"/>
              <a:t>)     p(n)=n</a:t>
            </a:r>
          </a:p>
        </p:txBody>
      </p:sp>
      <p:graphicFrame>
        <p:nvGraphicFramePr>
          <p:cNvPr id="6" name="Object 8">
            <a:extLst>
              <a:ext uri="{FF2B5EF4-FFF2-40B4-BE49-F238E27FC236}">
                <a16:creationId xmlns:a16="http://schemas.microsoft.com/office/drawing/2014/main" id="{DA2500DC-9261-917E-D272-9040E47816F3}"/>
              </a:ext>
            </a:extLst>
          </p:cNvPr>
          <p:cNvGraphicFramePr>
            <a:graphicFrameLocks/>
          </p:cNvGraphicFramePr>
          <p:nvPr>
            <p:extLst>
              <p:ext uri="{D42A27DB-BD31-4B8C-83A1-F6EECF244321}">
                <p14:modId xmlns:p14="http://schemas.microsoft.com/office/powerpoint/2010/main" val="1864623915"/>
              </p:ext>
            </p:extLst>
          </p:nvPr>
        </p:nvGraphicFramePr>
        <p:xfrm>
          <a:off x="1526232" y="2770154"/>
          <a:ext cx="574418" cy="257251"/>
        </p:xfrm>
        <a:graphic>
          <a:graphicData uri="http://schemas.openxmlformats.org/presentationml/2006/ole">
            <mc:AlternateContent xmlns:mc="http://schemas.openxmlformats.org/markup-compatibility/2006">
              <mc:Choice xmlns:v="urn:schemas-microsoft-com:vml" Requires="v">
                <p:oleObj r:id="rId2" imgW="10236200" imgH="5270500" progId="Equation.3">
                  <p:embed/>
                </p:oleObj>
              </mc:Choice>
              <mc:Fallback>
                <p:oleObj r:id="rId2" imgW="10236200" imgH="5270500" progId="Equation.3">
                  <p:embed/>
                  <p:pic>
                    <p:nvPicPr>
                      <p:cNvPr id="48135" name="Object 8">
                        <a:extLst>
                          <a:ext uri="{FF2B5EF4-FFF2-40B4-BE49-F238E27FC236}">
                            <a16:creationId xmlns:a16="http://schemas.microsoft.com/office/drawing/2014/main" id="{8C456C72-3FB9-C149-BCBE-A33E09863C1E}"/>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6232" y="2770154"/>
                        <a:ext cx="574418" cy="257251"/>
                      </a:xfrm>
                      <a:prstGeom prst="rect">
                        <a:avLst/>
                      </a:prstGeom>
                      <a:ln>
                        <a:noFill/>
                      </a:ln>
                    </p:spPr>
                  </p:pic>
                </p:oleObj>
              </mc:Fallback>
            </mc:AlternateContent>
          </a:graphicData>
        </a:graphic>
      </p:graphicFrame>
    </p:spTree>
    <p:extLst>
      <p:ext uri="{BB962C8B-B14F-4D97-AF65-F5344CB8AC3E}">
        <p14:creationId xmlns:p14="http://schemas.microsoft.com/office/powerpoint/2010/main" val="197267950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57248"/>
            <a:ext cx="8343900" cy="618696"/>
          </a:xfrm>
          <a:prstGeom prst="rect">
            <a:avLst/>
          </a:prstGeom>
          <a:noFill/>
        </p:spPr>
        <p:txBody>
          <a:bodyPr wrap="square" lIns="0" tIns="0" rIns="0" rtlCol="0">
            <a:spAutoFit/>
          </a:bodyPr>
          <a:lstStyle/>
          <a:p>
            <a:pPr lvl="1" algn="just">
              <a:lnSpc>
                <a:spcPct val="150000"/>
              </a:lnSpc>
            </a:pPr>
            <a:r>
              <a:rPr lang="zh-CN" altLang="en-US" sz="2800" b="1" dirty="0"/>
              <a:t>表序问题</a:t>
            </a:r>
            <a:endParaRPr lang="zh-CN" altLang="en-US" sz="2800" dirty="0"/>
          </a:p>
        </p:txBody>
      </p:sp>
      <p:sp>
        <p:nvSpPr>
          <p:cNvPr id="25" name="Title 24">
            <a:extLst>
              <a:ext uri="{FF2B5EF4-FFF2-40B4-BE49-F238E27FC236}">
                <a16:creationId xmlns:a16="http://schemas.microsoft.com/office/drawing/2014/main" id="{16622825-8251-3E4B-821B-62F0BF9EB1C6}"/>
              </a:ext>
            </a:extLst>
          </p:cNvPr>
          <p:cNvSpPr>
            <a:spLocks noGrp="1"/>
          </p:cNvSpPr>
          <p:nvPr>
            <p:ph type="title"/>
          </p:nvPr>
        </p:nvSpPr>
        <p:spPr/>
        <p:txBody>
          <a:bodyPr>
            <a:normAutofit/>
          </a:bodyPr>
          <a:lstStyle/>
          <a:p>
            <a:r>
              <a:rPr lang="en-US" altLang="zh-CN" dirty="0"/>
              <a:t>7.4</a:t>
            </a:r>
            <a:r>
              <a:rPr lang="zh-CN" altLang="en-US" dirty="0"/>
              <a:t> 倍增设计技术</a:t>
            </a:r>
            <a:endParaRPr lang="en-CN" dirty="0"/>
          </a:p>
        </p:txBody>
      </p:sp>
      <p:sp>
        <p:nvSpPr>
          <p:cNvPr id="3" name="Rectangle 3">
            <a:extLst>
              <a:ext uri="{FF2B5EF4-FFF2-40B4-BE49-F238E27FC236}">
                <a16:creationId xmlns:a16="http://schemas.microsoft.com/office/drawing/2014/main" id="{A841D1C9-7B65-4947-7513-A744B2B1883E}"/>
              </a:ext>
            </a:extLst>
          </p:cNvPr>
          <p:cNvSpPr txBox="1">
            <a:spLocks noChangeArrowheads="1"/>
          </p:cNvSpPr>
          <p:nvPr/>
        </p:nvSpPr>
        <p:spPr>
          <a:xfrm>
            <a:off x="400050" y="1783837"/>
            <a:ext cx="7850188" cy="4717881"/>
          </a:xfrm>
          <a:prstGeom prst="rect">
            <a:avLst/>
          </a:prstGeom>
        </p:spPr>
        <p:txBody>
          <a:bodyPr vert="horz" lIns="0" tIns="45720" rIns="0" bIns="45720" rtlCol="0">
            <a:normAutofit/>
          </a:bodyPr>
          <a:lst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a:spcBef>
                <a:spcPts val="0"/>
              </a:spcBef>
              <a:spcAft>
                <a:spcPts val="0"/>
              </a:spcAft>
              <a:buFont typeface="Wingdings" pitchFamily="2" charset="2"/>
              <a:buNone/>
            </a:pPr>
            <a:r>
              <a:rPr lang="zh-CN" altLang="en-US" sz="1900" dirty="0"/>
              <a:t>   </a:t>
            </a:r>
            <a:r>
              <a:rPr lang="en-US" altLang="zh-CN" sz="1900" dirty="0"/>
              <a:t>(1)p[a]=b, p[b]=c, p[c]=d, p[d]=e,</a:t>
            </a:r>
          </a:p>
          <a:p>
            <a:pPr marL="0">
              <a:spcBef>
                <a:spcPts val="0"/>
              </a:spcBef>
              <a:spcAft>
                <a:spcPts val="0"/>
              </a:spcAft>
              <a:buFont typeface="Wingdings" pitchFamily="2" charset="2"/>
              <a:buNone/>
            </a:pPr>
            <a:r>
              <a:rPr lang="en-US" altLang="zh-CN" sz="1900" dirty="0"/>
              <a:t>       p[e]=f, p[f]=g, p[g]=g</a:t>
            </a:r>
          </a:p>
          <a:p>
            <a:pPr marL="0">
              <a:spcBef>
                <a:spcPts val="0"/>
              </a:spcBef>
              <a:spcAft>
                <a:spcPts val="0"/>
              </a:spcAft>
              <a:buFont typeface="Wingdings" pitchFamily="2" charset="2"/>
              <a:buNone/>
            </a:pPr>
            <a:r>
              <a:rPr lang="zh-CN" altLang="en-US" sz="1900" dirty="0"/>
              <a:t>       </a:t>
            </a:r>
            <a:r>
              <a:rPr lang="en-US" altLang="zh-CN" sz="1900" dirty="0">
                <a:solidFill>
                  <a:srgbClr val="CC3300"/>
                </a:solidFill>
              </a:rPr>
              <a:t>r[a]=r[b]=r[c]=r[d]=r[e]=r[f]=1, r[g]=0</a:t>
            </a:r>
          </a:p>
          <a:p>
            <a:pPr marL="0">
              <a:spcBef>
                <a:spcPts val="0"/>
              </a:spcBef>
              <a:spcAft>
                <a:spcPts val="0"/>
              </a:spcAft>
              <a:buFont typeface="Wingdings" pitchFamily="2" charset="2"/>
              <a:buNone/>
            </a:pPr>
            <a:r>
              <a:rPr lang="en-US" altLang="zh-CN" sz="1900" dirty="0"/>
              <a:t>   (2)p[a]=c, p[b]=d, p[c]=e, p[d]=f, p[e]=p[f]=p[g]=g</a:t>
            </a:r>
          </a:p>
          <a:p>
            <a:pPr marL="0">
              <a:spcBef>
                <a:spcPts val="0"/>
              </a:spcBef>
              <a:spcAft>
                <a:spcPts val="0"/>
              </a:spcAft>
              <a:buFont typeface="Wingdings" pitchFamily="2" charset="2"/>
              <a:buNone/>
            </a:pPr>
            <a:r>
              <a:rPr lang="en-US" altLang="zh-CN" sz="1900" dirty="0"/>
              <a:t>       </a:t>
            </a:r>
            <a:r>
              <a:rPr lang="en-US" altLang="zh-CN" sz="1900" dirty="0">
                <a:solidFill>
                  <a:srgbClr val="CC3300"/>
                </a:solidFill>
              </a:rPr>
              <a:t>r[a]=r[b]=r[c]=r[d]=r[e]=2, r[f]=1, r[g]=0</a:t>
            </a:r>
          </a:p>
          <a:p>
            <a:pPr marL="0">
              <a:spcBef>
                <a:spcPts val="0"/>
              </a:spcBef>
              <a:spcAft>
                <a:spcPts val="0"/>
              </a:spcAft>
              <a:buFont typeface="Wingdings" pitchFamily="2" charset="2"/>
              <a:buNone/>
            </a:pPr>
            <a:r>
              <a:rPr lang="en-US" altLang="zh-CN" sz="1900" dirty="0"/>
              <a:t>   (3)p[a]=e, p[b]=f, p[c]=p[d]=p[e]=p[f]=p[g]=g</a:t>
            </a:r>
          </a:p>
          <a:p>
            <a:pPr marL="0">
              <a:spcBef>
                <a:spcPts val="0"/>
              </a:spcBef>
              <a:spcAft>
                <a:spcPts val="0"/>
              </a:spcAft>
              <a:buFont typeface="Wingdings" pitchFamily="2" charset="2"/>
              <a:buNone/>
            </a:pPr>
            <a:r>
              <a:rPr lang="en-US" altLang="zh-CN" sz="1900" dirty="0"/>
              <a:t>       </a:t>
            </a:r>
            <a:r>
              <a:rPr lang="en-US" altLang="zh-CN" sz="1900" dirty="0">
                <a:solidFill>
                  <a:srgbClr val="CC3300"/>
                </a:solidFill>
              </a:rPr>
              <a:t>r[a]=4, r[b]=4, r[c]=4, r[d]=3, r[e]=2, r[f]=1, r[g]=0</a:t>
            </a:r>
            <a:endParaRPr lang="zh-CN" altLang="en-US" sz="1900" dirty="0">
              <a:solidFill>
                <a:srgbClr val="CC3300"/>
              </a:solidFill>
            </a:endParaRPr>
          </a:p>
          <a:p>
            <a:pPr marL="0">
              <a:spcBef>
                <a:spcPts val="0"/>
              </a:spcBef>
              <a:spcAft>
                <a:spcPts val="0"/>
              </a:spcAft>
              <a:buFont typeface="Wingdings" pitchFamily="2" charset="2"/>
              <a:buNone/>
            </a:pPr>
            <a:r>
              <a:rPr lang="en-US" altLang="zh-CN" sz="1900" dirty="0"/>
              <a:t>   (4)p[a]=p[b]=p[c]=p[d]=p[e]=p[f]=p[g]=g</a:t>
            </a:r>
          </a:p>
          <a:p>
            <a:pPr marL="0">
              <a:spcBef>
                <a:spcPts val="0"/>
              </a:spcBef>
              <a:spcAft>
                <a:spcPts val="0"/>
              </a:spcAft>
              <a:buFont typeface="Wingdings" pitchFamily="2" charset="2"/>
              <a:buNone/>
            </a:pPr>
            <a:r>
              <a:rPr lang="en-US" altLang="zh-CN" sz="1900" dirty="0"/>
              <a:t>       </a:t>
            </a:r>
            <a:r>
              <a:rPr lang="en-US" altLang="zh-CN" sz="1900" dirty="0">
                <a:solidFill>
                  <a:srgbClr val="CC3300"/>
                </a:solidFill>
              </a:rPr>
              <a:t>r[a]=6, r[b]=5, r[c]=4, r[d]=3, r[e]=2, r[f]=1, r[g]=0</a:t>
            </a:r>
          </a:p>
        </p:txBody>
      </p:sp>
      <p:graphicFrame>
        <p:nvGraphicFramePr>
          <p:cNvPr id="4" name="Object 6">
            <a:extLst>
              <a:ext uri="{FF2B5EF4-FFF2-40B4-BE49-F238E27FC236}">
                <a16:creationId xmlns:a16="http://schemas.microsoft.com/office/drawing/2014/main" id="{05982EE0-013E-9DA6-94D3-43D2685DC0A5}"/>
              </a:ext>
            </a:extLst>
          </p:cNvPr>
          <p:cNvGraphicFramePr>
            <a:graphicFrameLocks/>
          </p:cNvGraphicFramePr>
          <p:nvPr>
            <p:extLst>
              <p:ext uri="{D42A27DB-BD31-4B8C-83A1-F6EECF244321}">
                <p14:modId xmlns:p14="http://schemas.microsoft.com/office/powerpoint/2010/main" val="2363129677"/>
              </p:ext>
            </p:extLst>
          </p:nvPr>
        </p:nvGraphicFramePr>
        <p:xfrm>
          <a:off x="5970495" y="1524448"/>
          <a:ext cx="2883049" cy="1904552"/>
        </p:xfrm>
        <a:graphic>
          <a:graphicData uri="http://schemas.openxmlformats.org/presentationml/2006/ole">
            <mc:AlternateContent xmlns:mc="http://schemas.openxmlformats.org/markup-compatibility/2006">
              <mc:Choice xmlns:v="urn:schemas-microsoft-com:vml" Requires="v">
                <p:oleObj r:id="rId2" imgW="2717800" imgH="1816100" progId="Visio.Drawing.6">
                  <p:embed/>
                </p:oleObj>
              </mc:Choice>
              <mc:Fallback>
                <p:oleObj r:id="rId2" imgW="2717800" imgH="1816100" progId="Visio.Drawing.6">
                  <p:embed/>
                  <p:pic>
                    <p:nvPicPr>
                      <p:cNvPr id="531462" name="Object 6">
                        <a:extLst>
                          <a:ext uri="{FF2B5EF4-FFF2-40B4-BE49-F238E27FC236}">
                            <a16:creationId xmlns:a16="http://schemas.microsoft.com/office/drawing/2014/main" id="{3255A9A2-D6B7-2D11-F109-6D054D70A62E}"/>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70495" y="1524448"/>
                        <a:ext cx="2883049" cy="1904552"/>
                      </a:xfrm>
                      <a:prstGeom prst="rect">
                        <a:avLst/>
                      </a:prstGeom>
                      <a:ln>
                        <a:noFill/>
                      </a:ln>
                    </p:spPr>
                  </p:pic>
                </p:oleObj>
              </mc:Fallback>
            </mc:AlternateContent>
          </a:graphicData>
        </a:graphic>
      </p:graphicFrame>
    </p:spTree>
    <p:extLst>
      <p:ext uri="{BB962C8B-B14F-4D97-AF65-F5344CB8AC3E}">
        <p14:creationId xmlns:p14="http://schemas.microsoft.com/office/powerpoint/2010/main" val="403086909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16622825-8251-3E4B-821B-62F0BF9EB1C6}"/>
              </a:ext>
            </a:extLst>
          </p:cNvPr>
          <p:cNvSpPr>
            <a:spLocks noGrp="1"/>
          </p:cNvSpPr>
          <p:nvPr>
            <p:ph type="title"/>
          </p:nvPr>
        </p:nvSpPr>
        <p:spPr/>
        <p:txBody>
          <a:bodyPr>
            <a:normAutofit/>
          </a:bodyPr>
          <a:lstStyle/>
          <a:p>
            <a:r>
              <a:rPr lang="en-US" altLang="zh-CN" dirty="0"/>
              <a:t>7.5</a:t>
            </a:r>
            <a:r>
              <a:rPr lang="zh-CN" altLang="en-US" dirty="0"/>
              <a:t> 流水线并行</a:t>
            </a:r>
            <a:endParaRPr lang="en-CN" dirty="0"/>
          </a:p>
        </p:txBody>
      </p:sp>
      <p:sp>
        <p:nvSpPr>
          <p:cNvPr id="2" name="TextBox 1">
            <a:extLst>
              <a:ext uri="{FF2B5EF4-FFF2-40B4-BE49-F238E27FC236}">
                <a16:creationId xmlns:a16="http://schemas.microsoft.com/office/drawing/2014/main" id="{944F2B1F-F986-17B0-D6B3-8B68048CD0BC}"/>
              </a:ext>
            </a:extLst>
          </p:cNvPr>
          <p:cNvSpPr txBox="1"/>
          <p:nvPr/>
        </p:nvSpPr>
        <p:spPr>
          <a:xfrm>
            <a:off x="822959" y="1447352"/>
            <a:ext cx="7543799" cy="2280689"/>
          </a:xfrm>
          <a:prstGeom prst="rect">
            <a:avLst/>
          </a:prstGeom>
          <a:noFill/>
        </p:spPr>
        <p:txBody>
          <a:bodyPr wrap="square" lIns="0" tIns="0" rIns="0" rtlCol="0">
            <a:spAutoFit/>
          </a:bodyPr>
          <a:lstStyle/>
          <a:p>
            <a:pPr algn="just">
              <a:lnSpc>
                <a:spcPct val="120000"/>
              </a:lnSpc>
              <a:tabLst>
                <a:tab pos="32579" algn="l"/>
                <a:tab pos="293214" algn="l"/>
              </a:tabLst>
            </a:pPr>
            <a:r>
              <a:rPr lang="en-US" altLang="zh-CN" sz="2051" dirty="0">
                <a:solidFill>
                  <a:srgbClr val="000000"/>
                </a:solidFill>
                <a:latin typeface="Arial Unicode MS" pitchFamily="18" charset="0"/>
                <a:cs typeface="Arial Unicode MS" pitchFamily="18" charset="0"/>
              </a:rPr>
              <a:t>其基本思想是将各计算进程组织成一条流水线，每个进程执行一个特定的计算任务，相应于流水线的一个阶段。一个计算任务在功能上划分成一些子任务（进程），这些子任务完成某种特定功能的计算工作，而且一旦前一个子任务完成后继的子任务就可立即开始。在整个计算过程中各进程之间的通信模式非常简单，仅发生在相</a:t>
            </a:r>
            <a:r>
              <a:rPr lang="en-US" altLang="zh-CN" sz="2051" dirty="0">
                <a:solidFill>
                  <a:srgbClr val="000000"/>
                </a:solidFill>
                <a:latin typeface="Arial" pitchFamily="18" charset="0"/>
                <a:cs typeface="Arial" pitchFamily="18" charset="0"/>
              </a:rPr>
              <a:t>邻的阶段之间，且通信可以完全异步地进行。</a:t>
            </a:r>
          </a:p>
        </p:txBody>
      </p:sp>
      <p:pic>
        <p:nvPicPr>
          <p:cNvPr id="4" name="Picture 3">
            <a:extLst>
              <a:ext uri="{FF2B5EF4-FFF2-40B4-BE49-F238E27FC236}">
                <a16:creationId xmlns:a16="http://schemas.microsoft.com/office/drawing/2014/main" id="{25147AEB-1F0C-A9D8-A24B-65571E78FAB2}"/>
              </a:ext>
            </a:extLst>
          </p:cNvPr>
          <p:cNvPicPr>
            <a:picLocks noChangeAspect="1"/>
          </p:cNvPicPr>
          <p:nvPr/>
        </p:nvPicPr>
        <p:blipFill>
          <a:blip r:embed="rId2"/>
          <a:stretch>
            <a:fillRect/>
          </a:stretch>
        </p:blipFill>
        <p:spPr>
          <a:xfrm>
            <a:off x="571227" y="4088438"/>
            <a:ext cx="8343900" cy="1754302"/>
          </a:xfrm>
          <a:prstGeom prst="rect">
            <a:avLst/>
          </a:prstGeom>
        </p:spPr>
      </p:pic>
    </p:spTree>
    <p:extLst>
      <p:ext uri="{BB962C8B-B14F-4D97-AF65-F5344CB8AC3E}">
        <p14:creationId xmlns:p14="http://schemas.microsoft.com/office/powerpoint/2010/main" val="42490360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16622825-8251-3E4B-821B-62F0BF9EB1C6}"/>
              </a:ext>
            </a:extLst>
          </p:cNvPr>
          <p:cNvSpPr>
            <a:spLocks noGrp="1"/>
          </p:cNvSpPr>
          <p:nvPr>
            <p:ph type="title"/>
          </p:nvPr>
        </p:nvSpPr>
        <p:spPr/>
        <p:txBody>
          <a:bodyPr>
            <a:normAutofit/>
          </a:bodyPr>
          <a:lstStyle/>
          <a:p>
            <a:r>
              <a:rPr lang="en-US" altLang="zh-CN" dirty="0"/>
              <a:t>7.5</a:t>
            </a:r>
            <a:r>
              <a:rPr lang="zh-CN" altLang="en-US" dirty="0"/>
              <a:t> 流水线并行</a:t>
            </a:r>
            <a:endParaRPr lang="en-CN" dirty="0"/>
          </a:p>
        </p:txBody>
      </p:sp>
      <p:pic>
        <p:nvPicPr>
          <p:cNvPr id="3" name="Picture 2">
            <a:extLst>
              <a:ext uri="{FF2B5EF4-FFF2-40B4-BE49-F238E27FC236}">
                <a16:creationId xmlns:a16="http://schemas.microsoft.com/office/drawing/2014/main" id="{C94C9C59-884B-2244-8601-824AD98E24CB}"/>
              </a:ext>
            </a:extLst>
          </p:cNvPr>
          <p:cNvPicPr>
            <a:picLocks noChangeAspect="1"/>
          </p:cNvPicPr>
          <p:nvPr/>
        </p:nvPicPr>
        <p:blipFill>
          <a:blip r:embed="rId2"/>
          <a:stretch>
            <a:fillRect/>
          </a:stretch>
        </p:blipFill>
        <p:spPr>
          <a:xfrm>
            <a:off x="429369" y="1472264"/>
            <a:ext cx="8100999" cy="4449193"/>
          </a:xfrm>
          <a:prstGeom prst="rect">
            <a:avLst/>
          </a:prstGeom>
        </p:spPr>
      </p:pic>
    </p:spTree>
    <p:extLst>
      <p:ext uri="{BB962C8B-B14F-4D97-AF65-F5344CB8AC3E}">
        <p14:creationId xmlns:p14="http://schemas.microsoft.com/office/powerpoint/2010/main" val="24469656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A0483B0F-6BE4-A04B-8F01-D112DCF6B132}"/>
              </a:ext>
            </a:extLst>
          </p:cNvPr>
          <p:cNvSpPr>
            <a:spLocks noGrp="1"/>
          </p:cNvSpPr>
          <p:nvPr>
            <p:ph type="title"/>
          </p:nvPr>
        </p:nvSpPr>
        <p:spPr/>
        <p:txBody>
          <a:bodyPr>
            <a:normAutofit/>
          </a:bodyPr>
          <a:lstStyle/>
          <a:p>
            <a:r>
              <a:rPr lang="en-US" altLang="zh-CN" dirty="0"/>
              <a:t>7.1</a:t>
            </a:r>
            <a:r>
              <a:rPr lang="zh-CN" altLang="en-US" dirty="0"/>
              <a:t> </a:t>
            </a:r>
            <a:r>
              <a:rPr lang="en-CN" dirty="0"/>
              <a:t>划分设计技术</a:t>
            </a:r>
          </a:p>
        </p:txBody>
      </p:sp>
      <p:sp>
        <p:nvSpPr>
          <p:cNvPr id="13" name="Rectangle 3">
            <a:extLst>
              <a:ext uri="{FF2B5EF4-FFF2-40B4-BE49-F238E27FC236}">
                <a16:creationId xmlns:a16="http://schemas.microsoft.com/office/drawing/2014/main" id="{68922468-5260-6F4F-A084-DFFF716DFE93}"/>
              </a:ext>
            </a:extLst>
          </p:cNvPr>
          <p:cNvSpPr>
            <a:spLocks noGrp="1" noChangeArrowheads="1"/>
          </p:cNvSpPr>
          <p:nvPr>
            <p:ph idx="1"/>
          </p:nvPr>
        </p:nvSpPr>
        <p:spPr>
          <a:xfrm>
            <a:off x="578068" y="1371074"/>
            <a:ext cx="8418075" cy="5200321"/>
          </a:xfrm>
        </p:spPr>
        <p:txBody>
          <a:bodyPr>
            <a:normAutofit/>
          </a:bodyPr>
          <a:lstStyle/>
          <a:p>
            <a:pPr>
              <a:lnSpc>
                <a:spcPct val="90000"/>
              </a:lnSpc>
            </a:pPr>
            <a:r>
              <a:rPr lang="zh-CN" altLang="en-US" sz="2400" b="1" dirty="0"/>
              <a:t>均匀划分技术（</a:t>
            </a:r>
            <a:r>
              <a:rPr lang="en-US" altLang="zh-CN" sz="2400" b="1" dirty="0"/>
              <a:t>2</a:t>
            </a:r>
            <a:r>
              <a:rPr lang="zh-CN" altLang="en-US" sz="2400" b="1" dirty="0"/>
              <a:t>）</a:t>
            </a:r>
            <a:endParaRPr lang="en-CN" sz="2400" b="1" dirty="0"/>
          </a:p>
        </p:txBody>
      </p:sp>
      <p:graphicFrame>
        <p:nvGraphicFramePr>
          <p:cNvPr id="4" name="Object 4">
            <a:extLst>
              <a:ext uri="{FF2B5EF4-FFF2-40B4-BE49-F238E27FC236}">
                <a16:creationId xmlns:a16="http://schemas.microsoft.com/office/drawing/2014/main" id="{74E08F99-F8E1-EA4F-9E81-0AE7CF95C83C}"/>
              </a:ext>
            </a:extLst>
          </p:cNvPr>
          <p:cNvGraphicFramePr>
            <a:graphicFrameLocks/>
          </p:cNvGraphicFramePr>
          <p:nvPr/>
        </p:nvGraphicFramePr>
        <p:xfrm>
          <a:off x="814838" y="2357341"/>
          <a:ext cx="7514323" cy="3928872"/>
        </p:xfrm>
        <a:graphic>
          <a:graphicData uri="http://schemas.openxmlformats.org/presentationml/2006/ole">
            <mc:AlternateContent xmlns:mc="http://schemas.openxmlformats.org/markup-compatibility/2006">
              <mc:Choice xmlns:v="urn:schemas-microsoft-com:vml" Requires="v">
                <p:oleObj r:id="rId2" imgW="43256200" imgH="25857200" progId="Visio.Drawing.6">
                  <p:embed/>
                </p:oleObj>
              </mc:Choice>
              <mc:Fallback>
                <p:oleObj r:id="rId2" imgW="43256200" imgH="25857200" progId="Visio.Drawing.6">
                  <p:embed/>
                  <p:pic>
                    <p:nvPicPr>
                      <p:cNvPr id="4" name="Object 4">
                        <a:extLst>
                          <a:ext uri="{FF2B5EF4-FFF2-40B4-BE49-F238E27FC236}">
                            <a16:creationId xmlns:a16="http://schemas.microsoft.com/office/drawing/2014/main" id="{74E08F99-F8E1-EA4F-9E81-0AE7CF95C83C}"/>
                          </a:ext>
                        </a:extLst>
                      </p:cNvPr>
                      <p:cNvPicPr>
                        <a:picLocks noChangeArrowheads="1"/>
                      </p:cNvPicPr>
                      <p:nvPr/>
                    </p:nvPicPr>
                    <p:blipFill>
                      <a:blip r:embed="rId3">
                        <a:extLst>
                          <a:ext uri="{28A0092B-C50C-407E-A947-70E740481C1C}">
                            <a14:useLocalDpi xmlns:a14="http://schemas.microsoft.com/office/drawing/2010/main" val="0"/>
                          </a:ext>
                        </a:extLst>
                      </a:blip>
                      <a:srcRect b="10098"/>
                      <a:stretch>
                        <a:fillRect/>
                      </a:stretch>
                    </p:blipFill>
                    <p:spPr bwMode="auto">
                      <a:xfrm>
                        <a:off x="814838" y="2357341"/>
                        <a:ext cx="7514323" cy="3928872"/>
                      </a:xfrm>
                      <a:prstGeom prst="rect">
                        <a:avLst/>
                      </a:prstGeom>
                      <a:ln>
                        <a:noFill/>
                      </a:ln>
                    </p:spPr>
                  </p:pic>
                </p:oleObj>
              </mc:Fallback>
            </mc:AlternateContent>
          </a:graphicData>
        </a:graphic>
      </p:graphicFrame>
      <p:sp>
        <p:nvSpPr>
          <p:cNvPr id="2" name="Rectangle 1">
            <a:extLst>
              <a:ext uri="{FF2B5EF4-FFF2-40B4-BE49-F238E27FC236}">
                <a16:creationId xmlns:a16="http://schemas.microsoft.com/office/drawing/2014/main" id="{542B8ECB-BF07-134B-B5F6-C5697065D04A}"/>
              </a:ext>
            </a:extLst>
          </p:cNvPr>
          <p:cNvSpPr/>
          <p:nvPr/>
        </p:nvSpPr>
        <p:spPr>
          <a:xfrm>
            <a:off x="698938" y="1910769"/>
            <a:ext cx="6279932" cy="369332"/>
          </a:xfrm>
          <a:prstGeom prst="rect">
            <a:avLst/>
          </a:prstGeom>
        </p:spPr>
        <p:txBody>
          <a:bodyPr wrap="square">
            <a:spAutoFit/>
          </a:bodyPr>
          <a:lstStyle/>
          <a:p>
            <a:r>
              <a:rPr lang="zh-CN" altLang="en-US" dirty="0"/>
              <a:t>例</a:t>
            </a:r>
            <a:r>
              <a:rPr lang="en-US" altLang="zh-CN" dirty="0"/>
              <a:t>7.1 PSRS</a:t>
            </a:r>
            <a:r>
              <a:rPr lang="zh-CN" altLang="en-US" dirty="0"/>
              <a:t>排序过程。</a:t>
            </a:r>
            <a:r>
              <a:rPr lang="en-US" altLang="zh-CN" dirty="0"/>
              <a:t>N=27</a:t>
            </a:r>
            <a:r>
              <a:rPr lang="zh-CN" altLang="en-US" dirty="0"/>
              <a:t>，</a:t>
            </a:r>
            <a:r>
              <a:rPr lang="en-US" altLang="zh-CN" dirty="0"/>
              <a:t>p=3</a:t>
            </a:r>
            <a:r>
              <a:rPr lang="zh-CN" altLang="en-US" dirty="0"/>
              <a:t>，</a:t>
            </a:r>
            <a:r>
              <a:rPr lang="en-US" altLang="zh-CN" dirty="0"/>
              <a:t>PSRS</a:t>
            </a:r>
            <a:r>
              <a:rPr lang="zh-CN" altLang="en-US" dirty="0"/>
              <a:t>排序如下：</a:t>
            </a:r>
          </a:p>
        </p:txBody>
      </p:sp>
    </p:spTree>
    <p:extLst>
      <p:ext uri="{BB962C8B-B14F-4D97-AF65-F5344CB8AC3E}">
        <p14:creationId xmlns:p14="http://schemas.microsoft.com/office/powerpoint/2010/main" val="328074887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16622825-8251-3E4B-821B-62F0BF9EB1C6}"/>
              </a:ext>
            </a:extLst>
          </p:cNvPr>
          <p:cNvSpPr>
            <a:spLocks noGrp="1"/>
          </p:cNvSpPr>
          <p:nvPr>
            <p:ph type="title"/>
          </p:nvPr>
        </p:nvSpPr>
        <p:spPr/>
        <p:txBody>
          <a:bodyPr>
            <a:normAutofit/>
          </a:bodyPr>
          <a:lstStyle/>
          <a:p>
            <a:r>
              <a:rPr lang="en-US" altLang="zh-CN" dirty="0"/>
              <a:t>5.1.4</a:t>
            </a:r>
            <a:r>
              <a:rPr lang="zh-CN" altLang="en-US" dirty="0"/>
              <a:t> 流水线并行</a:t>
            </a:r>
            <a:endParaRPr lang="en-CN" dirty="0"/>
          </a:p>
        </p:txBody>
      </p:sp>
      <p:grpSp>
        <p:nvGrpSpPr>
          <p:cNvPr id="6" name="Group 5">
            <a:extLst>
              <a:ext uri="{FF2B5EF4-FFF2-40B4-BE49-F238E27FC236}">
                <a16:creationId xmlns:a16="http://schemas.microsoft.com/office/drawing/2014/main" id="{1B11282F-DFF7-E64C-A8CB-73C21EA2DA2E}"/>
              </a:ext>
            </a:extLst>
          </p:cNvPr>
          <p:cNvGrpSpPr/>
          <p:nvPr/>
        </p:nvGrpSpPr>
        <p:grpSpPr>
          <a:xfrm>
            <a:off x="822960" y="1354151"/>
            <a:ext cx="7226741" cy="1985397"/>
            <a:chOff x="708661" y="1362102"/>
            <a:chExt cx="7767860" cy="2192134"/>
          </a:xfrm>
        </p:grpSpPr>
        <p:pic>
          <p:nvPicPr>
            <p:cNvPr id="5" name="Picture 4">
              <a:extLst>
                <a:ext uri="{FF2B5EF4-FFF2-40B4-BE49-F238E27FC236}">
                  <a16:creationId xmlns:a16="http://schemas.microsoft.com/office/drawing/2014/main" id="{3968EB09-90E5-744B-B3BF-B151FA8B2086}"/>
                </a:ext>
              </a:extLst>
            </p:cNvPr>
            <p:cNvPicPr>
              <a:picLocks noChangeAspect="1"/>
            </p:cNvPicPr>
            <p:nvPr/>
          </p:nvPicPr>
          <p:blipFill>
            <a:blip r:embed="rId2"/>
            <a:stretch>
              <a:fillRect/>
            </a:stretch>
          </p:blipFill>
          <p:spPr>
            <a:xfrm>
              <a:off x="708661" y="2519989"/>
              <a:ext cx="7767860" cy="1034247"/>
            </a:xfrm>
            <a:prstGeom prst="rect">
              <a:avLst/>
            </a:prstGeom>
          </p:spPr>
        </p:pic>
        <p:pic>
          <p:nvPicPr>
            <p:cNvPr id="2" name="Picture 1">
              <a:extLst>
                <a:ext uri="{FF2B5EF4-FFF2-40B4-BE49-F238E27FC236}">
                  <a16:creationId xmlns:a16="http://schemas.microsoft.com/office/drawing/2014/main" id="{21353C9D-545E-FA43-AA32-1C7341D6655F}"/>
                </a:ext>
              </a:extLst>
            </p:cNvPr>
            <p:cNvPicPr>
              <a:picLocks noChangeAspect="1"/>
            </p:cNvPicPr>
            <p:nvPr/>
          </p:nvPicPr>
          <p:blipFill>
            <a:blip r:embed="rId3"/>
            <a:stretch>
              <a:fillRect/>
            </a:stretch>
          </p:blipFill>
          <p:spPr>
            <a:xfrm>
              <a:off x="708661" y="1362102"/>
              <a:ext cx="7543799" cy="1246270"/>
            </a:xfrm>
            <a:prstGeom prst="rect">
              <a:avLst/>
            </a:prstGeom>
          </p:spPr>
        </p:pic>
      </p:grpSp>
      <p:pic>
        <p:nvPicPr>
          <p:cNvPr id="7" name="Picture 6">
            <a:extLst>
              <a:ext uri="{FF2B5EF4-FFF2-40B4-BE49-F238E27FC236}">
                <a16:creationId xmlns:a16="http://schemas.microsoft.com/office/drawing/2014/main" id="{ECA798CD-052A-A942-A663-8362409534E3}"/>
              </a:ext>
            </a:extLst>
          </p:cNvPr>
          <p:cNvPicPr>
            <a:picLocks noChangeAspect="1"/>
          </p:cNvPicPr>
          <p:nvPr/>
        </p:nvPicPr>
        <p:blipFill>
          <a:blip r:embed="rId4"/>
          <a:stretch>
            <a:fillRect/>
          </a:stretch>
        </p:blipFill>
        <p:spPr>
          <a:xfrm>
            <a:off x="2648938" y="3429000"/>
            <a:ext cx="3846123" cy="3429000"/>
          </a:xfrm>
          <a:prstGeom prst="rect">
            <a:avLst/>
          </a:prstGeom>
        </p:spPr>
      </p:pic>
    </p:spTree>
    <p:extLst>
      <p:ext uri="{BB962C8B-B14F-4D97-AF65-F5344CB8AC3E}">
        <p14:creationId xmlns:p14="http://schemas.microsoft.com/office/powerpoint/2010/main" val="231078777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p:cNvSpPr txBox="1">
            <a:spLocks/>
          </p:cNvSpPr>
          <p:nvPr/>
        </p:nvSpPr>
        <p:spPr>
          <a:xfrm>
            <a:off x="892786" y="2812210"/>
            <a:ext cx="7543800" cy="90719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altLang="zh-CN" dirty="0"/>
              <a:t>Question?</a:t>
            </a:r>
            <a:endParaRPr lang="zh-CN" altLang="en-US" dirty="0"/>
          </a:p>
        </p:txBody>
      </p:sp>
      <p:sp>
        <p:nvSpPr>
          <p:cNvPr id="2" name="Slide Number Placeholder 1">
            <a:extLst>
              <a:ext uri="{FF2B5EF4-FFF2-40B4-BE49-F238E27FC236}">
                <a16:creationId xmlns:a16="http://schemas.microsoft.com/office/drawing/2014/main" id="{AB72BF9E-6F3D-5E46-9D74-4BD9D1B55044}"/>
              </a:ext>
            </a:extLst>
          </p:cNvPr>
          <p:cNvSpPr>
            <a:spLocks noGrp="1"/>
          </p:cNvSpPr>
          <p:nvPr>
            <p:ph type="sldNum" sz="quarter" idx="12"/>
          </p:nvPr>
        </p:nvSpPr>
        <p:spPr/>
        <p:txBody>
          <a:bodyPr/>
          <a:lstStyle/>
          <a:p>
            <a:fld id="{4D4084D9-55F2-4E00-B75E-E42CB7218B8E}" type="slidenum">
              <a:rPr lang="zh-CN" altLang="en-US" smtClean="0"/>
              <a:t>41</a:t>
            </a:fld>
            <a:endParaRPr lang="zh-CN" altLang="en-US"/>
          </a:p>
        </p:txBody>
      </p:sp>
    </p:spTree>
    <p:extLst>
      <p:ext uri="{BB962C8B-B14F-4D97-AF65-F5344CB8AC3E}">
        <p14:creationId xmlns:p14="http://schemas.microsoft.com/office/powerpoint/2010/main" val="16130535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A0483B0F-6BE4-A04B-8F01-D112DCF6B132}"/>
              </a:ext>
            </a:extLst>
          </p:cNvPr>
          <p:cNvSpPr>
            <a:spLocks noGrp="1"/>
          </p:cNvSpPr>
          <p:nvPr>
            <p:ph type="title"/>
          </p:nvPr>
        </p:nvSpPr>
        <p:spPr/>
        <p:txBody>
          <a:bodyPr>
            <a:normAutofit/>
          </a:bodyPr>
          <a:lstStyle/>
          <a:p>
            <a:r>
              <a:rPr lang="en-US" altLang="zh-CN" dirty="0"/>
              <a:t>7.1</a:t>
            </a:r>
            <a:r>
              <a:rPr lang="zh-CN" altLang="en-US" dirty="0"/>
              <a:t> </a:t>
            </a:r>
            <a:r>
              <a:rPr lang="en-CN" dirty="0"/>
              <a:t>划分设计技术</a:t>
            </a:r>
          </a:p>
        </p:txBody>
      </p:sp>
      <p:sp>
        <p:nvSpPr>
          <p:cNvPr id="13" name="Rectangle 3">
            <a:extLst>
              <a:ext uri="{FF2B5EF4-FFF2-40B4-BE49-F238E27FC236}">
                <a16:creationId xmlns:a16="http://schemas.microsoft.com/office/drawing/2014/main" id="{68922468-5260-6F4F-A084-DFFF716DFE93}"/>
              </a:ext>
            </a:extLst>
          </p:cNvPr>
          <p:cNvSpPr>
            <a:spLocks noGrp="1" noChangeArrowheads="1"/>
          </p:cNvSpPr>
          <p:nvPr>
            <p:ph idx="1"/>
          </p:nvPr>
        </p:nvSpPr>
        <p:spPr>
          <a:xfrm>
            <a:off x="578068" y="1371074"/>
            <a:ext cx="8418075" cy="5200321"/>
          </a:xfrm>
        </p:spPr>
        <p:txBody>
          <a:bodyPr>
            <a:normAutofit/>
          </a:bodyPr>
          <a:lstStyle/>
          <a:p>
            <a:pPr>
              <a:lnSpc>
                <a:spcPct val="90000"/>
              </a:lnSpc>
            </a:pPr>
            <a:r>
              <a:rPr lang="zh-CN" altLang="en-CN" sz="2400" b="1" dirty="0"/>
              <a:t>方根</a:t>
            </a:r>
            <a:r>
              <a:rPr lang="zh-CN" altLang="en-US" sz="2400" b="1" dirty="0"/>
              <a:t>划分（</a:t>
            </a:r>
            <a:r>
              <a:rPr lang="en-US" altLang="zh-CN" sz="2400" b="1" dirty="0"/>
              <a:t>1</a:t>
            </a:r>
            <a:r>
              <a:rPr lang="zh-CN" altLang="en-US" sz="2400" b="1" dirty="0"/>
              <a:t>）</a:t>
            </a:r>
            <a:endParaRPr lang="en-US" altLang="zh-CN" sz="2400" b="1" dirty="0"/>
          </a:p>
          <a:p>
            <a:pPr lvl="1">
              <a:lnSpc>
                <a:spcPct val="90000"/>
              </a:lnSpc>
            </a:pPr>
            <a:r>
              <a:rPr lang="zh-CN" altLang="en-US" sz="2200" dirty="0"/>
              <a:t> 划分方法</a:t>
            </a:r>
            <a:r>
              <a:rPr lang="en-US" altLang="zh-CN" sz="2200" dirty="0"/>
              <a:t>:</a:t>
            </a:r>
            <a:r>
              <a:rPr lang="zh-CN" altLang="en-US" sz="2200" dirty="0"/>
              <a:t> 取每第                               个元素为划分元素，将序列划分为</a:t>
            </a:r>
            <a:r>
              <a:rPr lang="zh-CN" altLang="en-CN" sz="2200" dirty="0"/>
              <a:t>若干</a:t>
            </a:r>
            <a:r>
              <a:rPr lang="zh-CN" altLang="en-US" sz="2200" dirty="0"/>
              <a:t>段，然后分段进行处理</a:t>
            </a:r>
            <a:endParaRPr lang="en-US" sz="2400" b="1" dirty="0"/>
          </a:p>
          <a:p>
            <a:pPr>
              <a:lnSpc>
                <a:spcPct val="90000"/>
              </a:lnSpc>
            </a:pPr>
            <a:endParaRPr lang="en-CN" sz="2800" b="1" dirty="0"/>
          </a:p>
        </p:txBody>
      </p:sp>
      <p:pic>
        <p:nvPicPr>
          <p:cNvPr id="3" name="Picture 2">
            <a:extLst>
              <a:ext uri="{FF2B5EF4-FFF2-40B4-BE49-F238E27FC236}">
                <a16:creationId xmlns:a16="http://schemas.microsoft.com/office/drawing/2014/main" id="{AEF6BEA5-5D5D-6F47-A3D3-825F99596D77}"/>
              </a:ext>
            </a:extLst>
          </p:cNvPr>
          <p:cNvPicPr>
            <a:picLocks noChangeAspect="1"/>
          </p:cNvPicPr>
          <p:nvPr/>
        </p:nvPicPr>
        <p:blipFill>
          <a:blip r:embed="rId2"/>
          <a:stretch>
            <a:fillRect/>
          </a:stretch>
        </p:blipFill>
        <p:spPr>
          <a:xfrm>
            <a:off x="3136016" y="1759501"/>
            <a:ext cx="1854200" cy="317500"/>
          </a:xfrm>
          <a:prstGeom prst="rect">
            <a:avLst/>
          </a:prstGeom>
        </p:spPr>
      </p:pic>
      <p:pic>
        <p:nvPicPr>
          <p:cNvPr id="4" name="Picture 3">
            <a:extLst>
              <a:ext uri="{FF2B5EF4-FFF2-40B4-BE49-F238E27FC236}">
                <a16:creationId xmlns:a16="http://schemas.microsoft.com/office/drawing/2014/main" id="{5C2C3B85-F012-B249-AD1A-32A58C61FCD6}"/>
              </a:ext>
            </a:extLst>
          </p:cNvPr>
          <p:cNvPicPr>
            <a:picLocks noChangeAspect="1"/>
          </p:cNvPicPr>
          <p:nvPr/>
        </p:nvPicPr>
        <p:blipFill>
          <a:blip r:embed="rId3"/>
          <a:stretch>
            <a:fillRect/>
          </a:stretch>
        </p:blipFill>
        <p:spPr>
          <a:xfrm>
            <a:off x="1469798" y="2519940"/>
            <a:ext cx="6587656" cy="3189621"/>
          </a:xfrm>
          <a:prstGeom prst="rect">
            <a:avLst/>
          </a:prstGeom>
        </p:spPr>
      </p:pic>
      <p:pic>
        <p:nvPicPr>
          <p:cNvPr id="5" name="Picture 4">
            <a:extLst>
              <a:ext uri="{FF2B5EF4-FFF2-40B4-BE49-F238E27FC236}">
                <a16:creationId xmlns:a16="http://schemas.microsoft.com/office/drawing/2014/main" id="{ACBF5BAE-0DC2-0D41-A996-E6C93BA53EEC}"/>
              </a:ext>
            </a:extLst>
          </p:cNvPr>
          <p:cNvPicPr>
            <a:picLocks noChangeAspect="1"/>
          </p:cNvPicPr>
          <p:nvPr/>
        </p:nvPicPr>
        <p:blipFill>
          <a:blip r:embed="rId4"/>
          <a:stretch>
            <a:fillRect/>
          </a:stretch>
        </p:blipFill>
        <p:spPr>
          <a:xfrm>
            <a:off x="1461847" y="5562112"/>
            <a:ext cx="6292700" cy="1073680"/>
          </a:xfrm>
          <a:prstGeom prst="rect">
            <a:avLst/>
          </a:prstGeom>
        </p:spPr>
      </p:pic>
    </p:spTree>
    <p:extLst>
      <p:ext uri="{BB962C8B-B14F-4D97-AF65-F5344CB8AC3E}">
        <p14:creationId xmlns:p14="http://schemas.microsoft.com/office/powerpoint/2010/main" val="2447111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A0483B0F-6BE4-A04B-8F01-D112DCF6B132}"/>
              </a:ext>
            </a:extLst>
          </p:cNvPr>
          <p:cNvSpPr>
            <a:spLocks noGrp="1"/>
          </p:cNvSpPr>
          <p:nvPr>
            <p:ph type="title"/>
          </p:nvPr>
        </p:nvSpPr>
        <p:spPr/>
        <p:txBody>
          <a:bodyPr>
            <a:normAutofit/>
          </a:bodyPr>
          <a:lstStyle/>
          <a:p>
            <a:r>
              <a:rPr lang="en-US" altLang="zh-CN" dirty="0"/>
              <a:t>7.1</a:t>
            </a:r>
            <a:r>
              <a:rPr lang="zh-CN" altLang="en-US" dirty="0"/>
              <a:t> </a:t>
            </a:r>
            <a:r>
              <a:rPr lang="en-CN" dirty="0"/>
              <a:t>划分设计技术</a:t>
            </a:r>
          </a:p>
        </p:txBody>
      </p:sp>
      <p:sp>
        <p:nvSpPr>
          <p:cNvPr id="13" name="Rectangle 3">
            <a:extLst>
              <a:ext uri="{FF2B5EF4-FFF2-40B4-BE49-F238E27FC236}">
                <a16:creationId xmlns:a16="http://schemas.microsoft.com/office/drawing/2014/main" id="{68922468-5260-6F4F-A084-DFFF716DFE93}"/>
              </a:ext>
            </a:extLst>
          </p:cNvPr>
          <p:cNvSpPr>
            <a:spLocks noGrp="1" noChangeArrowheads="1"/>
          </p:cNvSpPr>
          <p:nvPr>
            <p:ph idx="1"/>
          </p:nvPr>
        </p:nvSpPr>
        <p:spPr>
          <a:xfrm>
            <a:off x="578068" y="1371074"/>
            <a:ext cx="8418075" cy="5200321"/>
          </a:xfrm>
        </p:spPr>
        <p:txBody>
          <a:bodyPr>
            <a:normAutofit/>
          </a:bodyPr>
          <a:lstStyle/>
          <a:p>
            <a:pPr>
              <a:lnSpc>
                <a:spcPct val="90000"/>
              </a:lnSpc>
            </a:pPr>
            <a:r>
              <a:rPr lang="zh-CN" altLang="en-CN" sz="2400" b="1" dirty="0"/>
              <a:t>方根</a:t>
            </a:r>
            <a:r>
              <a:rPr lang="zh-CN" altLang="en-US" sz="2400" b="1" dirty="0"/>
              <a:t>划分（</a:t>
            </a:r>
            <a:r>
              <a:rPr lang="en-US" altLang="zh-CN" sz="2400" b="1" dirty="0"/>
              <a:t>2</a:t>
            </a:r>
            <a:r>
              <a:rPr lang="zh-CN" altLang="en-US" sz="2400" b="1" dirty="0"/>
              <a:t>）</a:t>
            </a:r>
            <a:endParaRPr lang="en-US" altLang="zh-CN" sz="2400" b="1" dirty="0"/>
          </a:p>
          <a:p>
            <a:pPr marL="201168" lvl="1" indent="0">
              <a:lnSpc>
                <a:spcPct val="90000"/>
              </a:lnSpc>
              <a:buNone/>
            </a:pPr>
            <a:r>
              <a:rPr lang="zh-CN" altLang="en-US" sz="2200" dirty="0"/>
              <a:t> </a:t>
            </a:r>
            <a:endParaRPr lang="en-CN" sz="2800" b="1" dirty="0"/>
          </a:p>
        </p:txBody>
      </p:sp>
      <p:graphicFrame>
        <p:nvGraphicFramePr>
          <p:cNvPr id="6" name="Object 13">
            <a:extLst>
              <a:ext uri="{FF2B5EF4-FFF2-40B4-BE49-F238E27FC236}">
                <a16:creationId xmlns:a16="http://schemas.microsoft.com/office/drawing/2014/main" id="{7F9FEFDC-81B5-5640-8D10-478293FB18DA}"/>
              </a:ext>
            </a:extLst>
          </p:cNvPr>
          <p:cNvGraphicFramePr>
            <a:graphicFrameLocks/>
          </p:cNvGraphicFramePr>
          <p:nvPr/>
        </p:nvGraphicFramePr>
        <p:xfrm>
          <a:off x="1431882" y="1804946"/>
          <a:ext cx="6487617" cy="4585969"/>
        </p:xfrm>
        <a:graphic>
          <a:graphicData uri="http://schemas.openxmlformats.org/presentationml/2006/ole">
            <mc:AlternateContent xmlns:mc="http://schemas.openxmlformats.org/markup-compatibility/2006">
              <mc:Choice xmlns:v="urn:schemas-microsoft-com:vml" Requires="v">
                <p:oleObj r:id="rId2" imgW="11595100" imgH="8356600" progId="Word.Document.8">
                  <p:embed/>
                </p:oleObj>
              </mc:Choice>
              <mc:Fallback>
                <p:oleObj r:id="rId2" imgW="11595100" imgH="8356600" progId="Word.Document.8">
                  <p:embed/>
                  <p:pic>
                    <p:nvPicPr>
                      <p:cNvPr id="6" name="Object 13">
                        <a:extLst>
                          <a:ext uri="{FF2B5EF4-FFF2-40B4-BE49-F238E27FC236}">
                            <a16:creationId xmlns:a16="http://schemas.microsoft.com/office/drawing/2014/main" id="{7F9FEFDC-81B5-5640-8D10-478293FB18DA}"/>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31882" y="1804946"/>
                        <a:ext cx="6487617" cy="4585969"/>
                      </a:xfrm>
                      <a:prstGeom prst="rect">
                        <a:avLst/>
                      </a:prstGeom>
                      <a:ln>
                        <a:noFill/>
                      </a:ln>
                    </p:spPr>
                  </p:pic>
                </p:oleObj>
              </mc:Fallback>
            </mc:AlternateContent>
          </a:graphicData>
        </a:graphic>
      </p:graphicFrame>
    </p:spTree>
    <p:extLst>
      <p:ext uri="{BB962C8B-B14F-4D97-AF65-F5344CB8AC3E}">
        <p14:creationId xmlns:p14="http://schemas.microsoft.com/office/powerpoint/2010/main" val="23037212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A0483B0F-6BE4-A04B-8F01-D112DCF6B132}"/>
              </a:ext>
            </a:extLst>
          </p:cNvPr>
          <p:cNvSpPr>
            <a:spLocks noGrp="1"/>
          </p:cNvSpPr>
          <p:nvPr>
            <p:ph type="title"/>
          </p:nvPr>
        </p:nvSpPr>
        <p:spPr/>
        <p:txBody>
          <a:bodyPr>
            <a:normAutofit/>
          </a:bodyPr>
          <a:lstStyle/>
          <a:p>
            <a:r>
              <a:rPr lang="en-US" altLang="zh-CN" dirty="0"/>
              <a:t>7.1</a:t>
            </a:r>
            <a:r>
              <a:rPr lang="zh-CN" altLang="en-US" dirty="0"/>
              <a:t> </a:t>
            </a:r>
            <a:r>
              <a:rPr lang="en-CN" dirty="0"/>
              <a:t>划分设计技术</a:t>
            </a:r>
          </a:p>
        </p:txBody>
      </p:sp>
      <p:sp>
        <p:nvSpPr>
          <p:cNvPr id="13" name="Rectangle 3">
            <a:extLst>
              <a:ext uri="{FF2B5EF4-FFF2-40B4-BE49-F238E27FC236}">
                <a16:creationId xmlns:a16="http://schemas.microsoft.com/office/drawing/2014/main" id="{68922468-5260-6F4F-A084-DFFF716DFE93}"/>
              </a:ext>
            </a:extLst>
          </p:cNvPr>
          <p:cNvSpPr>
            <a:spLocks noGrp="1" noChangeArrowheads="1"/>
          </p:cNvSpPr>
          <p:nvPr>
            <p:ph idx="1"/>
          </p:nvPr>
        </p:nvSpPr>
        <p:spPr>
          <a:xfrm>
            <a:off x="578068" y="1371075"/>
            <a:ext cx="8418075" cy="4345914"/>
          </a:xfrm>
        </p:spPr>
        <p:txBody>
          <a:bodyPr>
            <a:normAutofit/>
          </a:bodyPr>
          <a:lstStyle/>
          <a:p>
            <a:pPr>
              <a:lnSpc>
                <a:spcPct val="90000"/>
              </a:lnSpc>
            </a:pPr>
            <a:r>
              <a:rPr lang="zh-CN" altLang="en-US" sz="2400" b="1" dirty="0"/>
              <a:t>对数划分</a:t>
            </a:r>
            <a:endParaRPr lang="en-US" altLang="zh-CN" sz="2400" b="1" dirty="0"/>
          </a:p>
          <a:p>
            <a:pPr lvl="1">
              <a:lnSpc>
                <a:spcPct val="150000"/>
              </a:lnSpc>
            </a:pPr>
            <a:r>
              <a:rPr lang="zh-CN" altLang="en-US" sz="2200" dirty="0"/>
              <a:t> 划分方法</a:t>
            </a:r>
            <a:r>
              <a:rPr lang="en-US" altLang="zh-CN" sz="2200" dirty="0"/>
              <a:t>:</a:t>
            </a:r>
            <a:r>
              <a:rPr lang="zh-CN" altLang="en-US" sz="2200" dirty="0"/>
              <a:t> 取每第 </a:t>
            </a:r>
            <a:r>
              <a:rPr lang="en-US" altLang="zh-CN" sz="2200" dirty="0" err="1"/>
              <a:t>ilog</a:t>
            </a:r>
            <a:r>
              <a:rPr lang="en-US" altLang="zh-CN" sz="2200" dirty="0"/>
              <a:t>(n)</a:t>
            </a:r>
            <a:r>
              <a:rPr lang="zh-CN" altLang="en-US" sz="2200" dirty="0"/>
              <a:t> </a:t>
            </a:r>
            <a:r>
              <a:rPr lang="en-US" altLang="zh-CN" sz="2200" dirty="0"/>
              <a:t>(</a:t>
            </a:r>
            <a:r>
              <a:rPr lang="en-US" altLang="zh-CN" sz="2200" dirty="0" err="1"/>
              <a:t>i</a:t>
            </a:r>
            <a:r>
              <a:rPr lang="en-US" altLang="zh-CN" sz="2200" dirty="0"/>
              <a:t>=1,2,…)</a:t>
            </a:r>
            <a:r>
              <a:rPr lang="zh-CN" altLang="en-US" sz="2200" dirty="0"/>
              <a:t> 个元素为划分元素，将序列划分为</a:t>
            </a:r>
            <a:r>
              <a:rPr lang="zh-CN" altLang="en-CN" sz="2200" dirty="0"/>
              <a:t>若干端</a:t>
            </a:r>
            <a:r>
              <a:rPr lang="zh-CN" altLang="en-US" sz="2200" dirty="0"/>
              <a:t>，然后分段进行处理</a:t>
            </a:r>
            <a:endParaRPr lang="en-US" sz="2400" b="1" dirty="0"/>
          </a:p>
          <a:p>
            <a:pPr>
              <a:lnSpc>
                <a:spcPct val="90000"/>
              </a:lnSpc>
            </a:pPr>
            <a:endParaRPr lang="en-CN" sz="2800" b="1" dirty="0"/>
          </a:p>
        </p:txBody>
      </p:sp>
      <p:pic>
        <p:nvPicPr>
          <p:cNvPr id="4" name="Picture 3">
            <a:extLst>
              <a:ext uri="{FF2B5EF4-FFF2-40B4-BE49-F238E27FC236}">
                <a16:creationId xmlns:a16="http://schemas.microsoft.com/office/drawing/2014/main" id="{612068D7-B837-2751-4FD3-944D810FD2D2}"/>
              </a:ext>
            </a:extLst>
          </p:cNvPr>
          <p:cNvPicPr>
            <a:picLocks noChangeAspect="1"/>
          </p:cNvPicPr>
          <p:nvPr/>
        </p:nvPicPr>
        <p:blipFill>
          <a:blip r:embed="rId2"/>
          <a:stretch>
            <a:fillRect/>
          </a:stretch>
        </p:blipFill>
        <p:spPr>
          <a:xfrm>
            <a:off x="822960" y="3223426"/>
            <a:ext cx="7915738" cy="1954056"/>
          </a:xfrm>
          <a:prstGeom prst="rect">
            <a:avLst/>
          </a:prstGeom>
        </p:spPr>
      </p:pic>
    </p:spTree>
    <p:extLst>
      <p:ext uri="{BB962C8B-B14F-4D97-AF65-F5344CB8AC3E}">
        <p14:creationId xmlns:p14="http://schemas.microsoft.com/office/powerpoint/2010/main" val="5102721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A0483B0F-6BE4-A04B-8F01-D112DCF6B132}"/>
              </a:ext>
            </a:extLst>
          </p:cNvPr>
          <p:cNvSpPr>
            <a:spLocks noGrp="1"/>
          </p:cNvSpPr>
          <p:nvPr>
            <p:ph type="title"/>
          </p:nvPr>
        </p:nvSpPr>
        <p:spPr/>
        <p:txBody>
          <a:bodyPr>
            <a:normAutofit/>
          </a:bodyPr>
          <a:lstStyle/>
          <a:p>
            <a:r>
              <a:rPr lang="en-US" altLang="zh-CN" dirty="0"/>
              <a:t>7.1</a:t>
            </a:r>
            <a:r>
              <a:rPr lang="zh-CN" altLang="en-US" dirty="0"/>
              <a:t> </a:t>
            </a:r>
            <a:r>
              <a:rPr lang="en-CN" dirty="0"/>
              <a:t>划分设计技术</a:t>
            </a:r>
          </a:p>
        </p:txBody>
      </p:sp>
      <p:sp>
        <p:nvSpPr>
          <p:cNvPr id="13" name="Rectangle 3">
            <a:extLst>
              <a:ext uri="{FF2B5EF4-FFF2-40B4-BE49-F238E27FC236}">
                <a16:creationId xmlns:a16="http://schemas.microsoft.com/office/drawing/2014/main" id="{68922468-5260-6F4F-A084-DFFF716DFE93}"/>
              </a:ext>
            </a:extLst>
          </p:cNvPr>
          <p:cNvSpPr>
            <a:spLocks noGrp="1" noChangeArrowheads="1"/>
          </p:cNvSpPr>
          <p:nvPr>
            <p:ph idx="1"/>
          </p:nvPr>
        </p:nvSpPr>
        <p:spPr>
          <a:xfrm>
            <a:off x="578068" y="1371075"/>
            <a:ext cx="8418075" cy="4345914"/>
          </a:xfrm>
        </p:spPr>
        <p:txBody>
          <a:bodyPr>
            <a:normAutofit/>
          </a:bodyPr>
          <a:lstStyle/>
          <a:p>
            <a:pPr>
              <a:lnSpc>
                <a:spcPct val="90000"/>
              </a:lnSpc>
            </a:pPr>
            <a:r>
              <a:rPr lang="zh-CN" altLang="en-US" sz="2400" b="1" dirty="0"/>
              <a:t>对数划分</a:t>
            </a:r>
            <a:endParaRPr lang="en-US" altLang="zh-CN" sz="2400" b="1" dirty="0"/>
          </a:p>
          <a:p>
            <a:pPr lvl="1">
              <a:lnSpc>
                <a:spcPct val="150000"/>
              </a:lnSpc>
            </a:pPr>
            <a:r>
              <a:rPr lang="zh-CN" altLang="en-US" sz="2200" dirty="0"/>
              <a:t> 划分方法</a:t>
            </a:r>
            <a:r>
              <a:rPr lang="en-US" altLang="zh-CN" sz="2200" dirty="0"/>
              <a:t>:</a:t>
            </a:r>
            <a:r>
              <a:rPr lang="zh-CN" altLang="en-US" sz="2200" dirty="0"/>
              <a:t> 取每第 </a:t>
            </a:r>
            <a:r>
              <a:rPr lang="en-US" altLang="zh-CN" sz="2200" dirty="0" err="1"/>
              <a:t>ilog</a:t>
            </a:r>
            <a:r>
              <a:rPr lang="en-US" altLang="zh-CN" sz="2200" dirty="0"/>
              <a:t>(n)</a:t>
            </a:r>
            <a:r>
              <a:rPr lang="zh-CN" altLang="en-US" sz="2200" dirty="0"/>
              <a:t> </a:t>
            </a:r>
            <a:r>
              <a:rPr lang="en-US" altLang="zh-CN" sz="2200" dirty="0"/>
              <a:t>(</a:t>
            </a:r>
            <a:r>
              <a:rPr lang="en-US" altLang="zh-CN" sz="2200" dirty="0" err="1"/>
              <a:t>i</a:t>
            </a:r>
            <a:r>
              <a:rPr lang="en-US" altLang="zh-CN" sz="2200" dirty="0"/>
              <a:t>=1,2,…)</a:t>
            </a:r>
            <a:r>
              <a:rPr lang="zh-CN" altLang="en-US" sz="2200" dirty="0"/>
              <a:t> 个元素为划分元素，将序列划分为</a:t>
            </a:r>
            <a:r>
              <a:rPr lang="zh-CN" altLang="en-CN" sz="2200" dirty="0"/>
              <a:t>若干端</a:t>
            </a:r>
            <a:r>
              <a:rPr lang="zh-CN" altLang="en-US" sz="2200" dirty="0"/>
              <a:t>，然后分段进行处理</a:t>
            </a:r>
            <a:endParaRPr lang="en-US" sz="2400" b="1" dirty="0"/>
          </a:p>
          <a:p>
            <a:pPr>
              <a:lnSpc>
                <a:spcPct val="90000"/>
              </a:lnSpc>
            </a:pPr>
            <a:endParaRPr lang="en-CN" sz="2800" b="1" dirty="0"/>
          </a:p>
        </p:txBody>
      </p:sp>
      <p:pic>
        <p:nvPicPr>
          <p:cNvPr id="2" name="Picture 1">
            <a:extLst>
              <a:ext uri="{FF2B5EF4-FFF2-40B4-BE49-F238E27FC236}">
                <a16:creationId xmlns:a16="http://schemas.microsoft.com/office/drawing/2014/main" id="{63667F30-8286-BFD4-F1CB-720A10BCCD86}"/>
              </a:ext>
            </a:extLst>
          </p:cNvPr>
          <p:cNvPicPr>
            <a:picLocks noChangeAspect="1"/>
          </p:cNvPicPr>
          <p:nvPr/>
        </p:nvPicPr>
        <p:blipFill>
          <a:blip r:embed="rId2"/>
          <a:stretch>
            <a:fillRect/>
          </a:stretch>
        </p:blipFill>
        <p:spPr>
          <a:xfrm>
            <a:off x="1881315" y="2870182"/>
            <a:ext cx="5087895" cy="937407"/>
          </a:xfrm>
          <a:prstGeom prst="rect">
            <a:avLst/>
          </a:prstGeom>
        </p:spPr>
      </p:pic>
      <p:pic>
        <p:nvPicPr>
          <p:cNvPr id="3" name="Picture 2">
            <a:extLst>
              <a:ext uri="{FF2B5EF4-FFF2-40B4-BE49-F238E27FC236}">
                <a16:creationId xmlns:a16="http://schemas.microsoft.com/office/drawing/2014/main" id="{2DF56929-F560-FFDC-35A2-1C421EBB4377}"/>
              </a:ext>
            </a:extLst>
          </p:cNvPr>
          <p:cNvPicPr>
            <a:picLocks noChangeAspect="1"/>
          </p:cNvPicPr>
          <p:nvPr/>
        </p:nvPicPr>
        <p:blipFill>
          <a:blip r:embed="rId3"/>
          <a:stretch>
            <a:fillRect/>
          </a:stretch>
        </p:blipFill>
        <p:spPr>
          <a:xfrm>
            <a:off x="1782462" y="3807589"/>
            <a:ext cx="5383460" cy="3050411"/>
          </a:xfrm>
          <a:prstGeom prst="rect">
            <a:avLst/>
          </a:prstGeom>
        </p:spPr>
      </p:pic>
    </p:spTree>
    <p:extLst>
      <p:ext uri="{BB962C8B-B14F-4D97-AF65-F5344CB8AC3E}">
        <p14:creationId xmlns:p14="http://schemas.microsoft.com/office/powerpoint/2010/main" val="11185616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47">
            <a:extLst>
              <a:ext uri="{FF2B5EF4-FFF2-40B4-BE49-F238E27FC236}">
                <a16:creationId xmlns:a16="http://schemas.microsoft.com/office/drawing/2014/main" id="{A0483B0F-6BE4-A04B-8F01-D112DCF6B132}"/>
              </a:ext>
            </a:extLst>
          </p:cNvPr>
          <p:cNvSpPr>
            <a:spLocks noGrp="1"/>
          </p:cNvSpPr>
          <p:nvPr>
            <p:ph type="title"/>
          </p:nvPr>
        </p:nvSpPr>
        <p:spPr/>
        <p:txBody>
          <a:bodyPr>
            <a:normAutofit/>
          </a:bodyPr>
          <a:lstStyle/>
          <a:p>
            <a:r>
              <a:rPr lang="en-US" altLang="zh-CN" dirty="0"/>
              <a:t>7.1</a:t>
            </a:r>
            <a:r>
              <a:rPr lang="zh-CN" altLang="en-US" dirty="0"/>
              <a:t> </a:t>
            </a:r>
            <a:r>
              <a:rPr lang="en-CN" dirty="0"/>
              <a:t>划分设计技术</a:t>
            </a:r>
          </a:p>
        </p:txBody>
      </p:sp>
      <p:sp>
        <p:nvSpPr>
          <p:cNvPr id="13" name="Rectangle 3">
            <a:extLst>
              <a:ext uri="{FF2B5EF4-FFF2-40B4-BE49-F238E27FC236}">
                <a16:creationId xmlns:a16="http://schemas.microsoft.com/office/drawing/2014/main" id="{68922468-5260-6F4F-A084-DFFF716DFE93}"/>
              </a:ext>
            </a:extLst>
          </p:cNvPr>
          <p:cNvSpPr>
            <a:spLocks noGrp="1" noChangeArrowheads="1"/>
          </p:cNvSpPr>
          <p:nvPr>
            <p:ph idx="1"/>
          </p:nvPr>
        </p:nvSpPr>
        <p:spPr>
          <a:xfrm>
            <a:off x="578068" y="1371075"/>
            <a:ext cx="8418075" cy="4345914"/>
          </a:xfrm>
        </p:spPr>
        <p:txBody>
          <a:bodyPr>
            <a:normAutofit/>
          </a:bodyPr>
          <a:lstStyle/>
          <a:p>
            <a:pPr>
              <a:lnSpc>
                <a:spcPct val="90000"/>
              </a:lnSpc>
            </a:pPr>
            <a:r>
              <a:rPr lang="zh-CN" altLang="en-US" sz="2400" b="1" dirty="0"/>
              <a:t>对数划分</a:t>
            </a:r>
            <a:endParaRPr lang="en-US" altLang="zh-CN" sz="2400" b="1" dirty="0"/>
          </a:p>
          <a:p>
            <a:pPr lvl="1">
              <a:lnSpc>
                <a:spcPct val="150000"/>
              </a:lnSpc>
            </a:pPr>
            <a:endParaRPr lang="en-CN" sz="2800" b="1" dirty="0"/>
          </a:p>
        </p:txBody>
      </p:sp>
      <p:graphicFrame>
        <p:nvGraphicFramePr>
          <p:cNvPr id="4" name="Object 12">
            <a:extLst>
              <a:ext uri="{FF2B5EF4-FFF2-40B4-BE49-F238E27FC236}">
                <a16:creationId xmlns:a16="http://schemas.microsoft.com/office/drawing/2014/main" id="{EE292D7B-8340-69FD-2741-34D51773FEC6}"/>
              </a:ext>
            </a:extLst>
          </p:cNvPr>
          <p:cNvGraphicFramePr>
            <a:graphicFrameLocks/>
          </p:cNvGraphicFramePr>
          <p:nvPr>
            <p:extLst>
              <p:ext uri="{D42A27DB-BD31-4B8C-83A1-F6EECF244321}">
                <p14:modId xmlns:p14="http://schemas.microsoft.com/office/powerpoint/2010/main" val="569681383"/>
              </p:ext>
            </p:extLst>
          </p:nvPr>
        </p:nvGraphicFramePr>
        <p:xfrm>
          <a:off x="746760" y="1930400"/>
          <a:ext cx="7696200" cy="1498600"/>
        </p:xfrm>
        <a:graphic>
          <a:graphicData uri="http://schemas.openxmlformats.org/presentationml/2006/ole">
            <mc:AlternateContent xmlns:mc="http://schemas.openxmlformats.org/markup-compatibility/2006">
              <mc:Choice xmlns:v="urn:schemas-microsoft-com:vml" Requires="v">
                <p:oleObj r:id="rId2" imgW="3530600" imgH="876300" progId="Visio.Drawing.6">
                  <p:embed/>
                </p:oleObj>
              </mc:Choice>
              <mc:Fallback>
                <p:oleObj r:id="rId2" imgW="3530600" imgH="876300" progId="Visio.Drawing.6">
                  <p:embed/>
                  <p:pic>
                    <p:nvPicPr>
                      <p:cNvPr id="504844" name="Object 12">
                        <a:extLst>
                          <a:ext uri="{FF2B5EF4-FFF2-40B4-BE49-F238E27FC236}">
                            <a16:creationId xmlns:a16="http://schemas.microsoft.com/office/drawing/2014/main" id="{74D3F78B-3368-2743-4E12-1CD72B3A6C96}"/>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6760" y="1930400"/>
                        <a:ext cx="7696200" cy="1498600"/>
                      </a:xfrm>
                      <a:prstGeom prst="rect">
                        <a:avLst/>
                      </a:prstGeom>
                      <a:ln>
                        <a:noFill/>
                      </a:ln>
                      <a:extLst>
                        <a:ext uri="{91240B29-F687-4F45-9708-019B960494DF}">
                          <a14:hiddenLine xmlns:a14="http://schemas.microsoft.com/office/drawing/2010/main" w="38100">
                            <a:solidFill>
                              <a:srgbClr val="000000"/>
                            </a:solidFill>
                            <a:miter lim="800000"/>
                            <a:headEnd/>
                            <a:tailEnd/>
                          </a14:hiddenLine>
                        </a:ext>
                      </a:extLst>
                    </p:spPr>
                  </p:pic>
                </p:oleObj>
              </mc:Fallback>
            </mc:AlternateContent>
          </a:graphicData>
        </a:graphic>
      </p:graphicFrame>
      <p:pic>
        <p:nvPicPr>
          <p:cNvPr id="5" name="Picture 4">
            <a:extLst>
              <a:ext uri="{FF2B5EF4-FFF2-40B4-BE49-F238E27FC236}">
                <a16:creationId xmlns:a16="http://schemas.microsoft.com/office/drawing/2014/main" id="{A78F588E-36B7-9D34-C7D3-534354AB1D6F}"/>
              </a:ext>
            </a:extLst>
          </p:cNvPr>
          <p:cNvPicPr>
            <a:picLocks noChangeAspect="1"/>
          </p:cNvPicPr>
          <p:nvPr/>
        </p:nvPicPr>
        <p:blipFill>
          <a:blip r:embed="rId4"/>
          <a:stretch>
            <a:fillRect/>
          </a:stretch>
        </p:blipFill>
        <p:spPr>
          <a:xfrm>
            <a:off x="746760" y="3988325"/>
            <a:ext cx="7772400" cy="1674188"/>
          </a:xfrm>
          <a:prstGeom prst="rect">
            <a:avLst/>
          </a:prstGeom>
        </p:spPr>
      </p:pic>
    </p:spTree>
    <p:extLst>
      <p:ext uri="{BB962C8B-B14F-4D97-AF65-F5344CB8AC3E}">
        <p14:creationId xmlns:p14="http://schemas.microsoft.com/office/powerpoint/2010/main" val="4197057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回顾">
  <a:themeElements>
    <a:clrScheme name="回顾">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8556</TotalTime>
  <Words>2260</Words>
  <Application>Microsoft Macintosh PowerPoint</Application>
  <PresentationFormat>On-screen Show (4:3)</PresentationFormat>
  <Paragraphs>268</Paragraphs>
  <Slides>41</Slides>
  <Notes>0</Notes>
  <HiddenSlides>0</HiddenSlides>
  <MMClips>0</MMClips>
  <ScaleCrop>false</ScaleCrop>
  <HeadingPairs>
    <vt:vector size="8" baseType="variant">
      <vt:variant>
        <vt:lpstr>Fonts Used</vt:lpstr>
      </vt:variant>
      <vt:variant>
        <vt:i4>9</vt:i4>
      </vt:variant>
      <vt:variant>
        <vt:lpstr>Theme</vt:lpstr>
      </vt:variant>
      <vt:variant>
        <vt:i4>1</vt:i4>
      </vt:variant>
      <vt:variant>
        <vt:lpstr>Embedded OLE Servers</vt:lpstr>
      </vt:variant>
      <vt:variant>
        <vt:i4>3</vt:i4>
      </vt:variant>
      <vt:variant>
        <vt:lpstr>Slide Titles</vt:lpstr>
      </vt:variant>
      <vt:variant>
        <vt:i4>41</vt:i4>
      </vt:variant>
    </vt:vector>
  </HeadingPairs>
  <TitlesOfParts>
    <vt:vector size="54" baseType="lpstr">
      <vt:lpstr>Arial Unicode MS</vt:lpstr>
      <vt:lpstr>宋体</vt:lpstr>
      <vt:lpstr>宋体</vt:lpstr>
      <vt:lpstr>Arial</vt:lpstr>
      <vt:lpstr>Calibri</vt:lpstr>
      <vt:lpstr>Calibri Light</vt:lpstr>
      <vt:lpstr>Comic Sans MS</vt:lpstr>
      <vt:lpstr>Times New Roman</vt:lpstr>
      <vt:lpstr>Wingdings</vt:lpstr>
      <vt:lpstr>回顾</vt:lpstr>
      <vt:lpstr>Visio.Drawing.6</vt:lpstr>
      <vt:lpstr>Word.Document.8</vt:lpstr>
      <vt:lpstr>Equation.3</vt:lpstr>
      <vt:lpstr>并行和分布式计算 Parallel and Distributed Computing  第 5 讲 并行算法的常用设计技术 </vt:lpstr>
      <vt:lpstr>目录</vt:lpstr>
      <vt:lpstr>7.1 划分设计技术</vt:lpstr>
      <vt:lpstr>7.1 划分设计技术</vt:lpstr>
      <vt:lpstr>7.1 划分设计技术</vt:lpstr>
      <vt:lpstr>7.1 划分设计技术</vt:lpstr>
      <vt:lpstr>7.1 划分设计技术</vt:lpstr>
      <vt:lpstr>7.1 划分设计技术</vt:lpstr>
      <vt:lpstr>7.1 划分设计技术</vt:lpstr>
      <vt:lpstr>7.1 划分设计技术</vt:lpstr>
      <vt:lpstr>7.1 划分设计技术</vt:lpstr>
      <vt:lpstr>7.2 分治设计技术</vt:lpstr>
      <vt:lpstr>7.2 分治设计技术</vt:lpstr>
      <vt:lpstr>7.2 分治设计技术</vt:lpstr>
      <vt:lpstr>7.2 分治设计技术</vt:lpstr>
      <vt:lpstr>7.2 分治设计技术</vt:lpstr>
      <vt:lpstr>7.2 分治设计技术</vt:lpstr>
      <vt:lpstr>7.2 分治设计技术</vt:lpstr>
      <vt:lpstr>7.2 分治设计技术</vt:lpstr>
      <vt:lpstr>7.3 平衡树设计技术</vt:lpstr>
      <vt:lpstr>7.3 平衡树设计技术</vt:lpstr>
      <vt:lpstr>7.3 平衡树设计技术</vt:lpstr>
      <vt:lpstr>7.3 平衡树设计技术</vt:lpstr>
      <vt:lpstr>7.3 平衡树设计技术</vt:lpstr>
      <vt:lpstr>7.3 平衡树设计技术</vt:lpstr>
      <vt:lpstr>7.3 平衡树设计技术</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7.4 倍增设计技术</vt:lpstr>
      <vt:lpstr>7.4 倍增设计技术</vt:lpstr>
      <vt:lpstr>7.4 倍增设计技术</vt:lpstr>
      <vt:lpstr>7.4 倍增设计技术</vt:lpstr>
      <vt:lpstr>7.5 流水线并行</vt:lpstr>
      <vt:lpstr>7.5 流水线并行</vt:lpstr>
      <vt:lpstr>5.1.4 流水线并行</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分布式系统 Distributed Systems  第 0 章 课程介绍 Chapter 0  Course Syllabus</dc:title>
  <dc:creator>Qi Zhang</dc:creator>
  <cp:lastModifiedBy>Qi Zhang</cp:lastModifiedBy>
  <cp:revision>168</cp:revision>
  <dcterms:created xsi:type="dcterms:W3CDTF">2013-07-16T11:50:30Z</dcterms:created>
  <dcterms:modified xsi:type="dcterms:W3CDTF">2023-03-23T11:28:52Z</dcterms:modified>
</cp:coreProperties>
</file>

<file path=docProps/thumbnail.jpeg>
</file>